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7" r:id="rId5"/>
    <p:sldId id="268" r:id="rId6"/>
    <p:sldId id="267" r:id="rId7"/>
    <p:sldId id="269" r:id="rId8"/>
    <p:sldId id="270" r:id="rId9"/>
    <p:sldId id="259" r:id="rId10"/>
    <p:sldId id="273" r:id="rId11"/>
    <p:sldId id="274" r:id="rId12"/>
    <p:sldId id="275" r:id="rId13"/>
    <p:sldId id="276" r:id="rId14"/>
    <p:sldId id="261" r:id="rId15"/>
    <p:sldId id="262" r:id="rId16"/>
    <p:sldId id="277" r:id="rId17"/>
    <p:sldId id="278" r:id="rId18"/>
    <p:sldId id="263" r:id="rId19"/>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BF49F5C-4DCD-43F1-AF38-06608FAB57E8}">
          <p14:sldIdLst>
            <p14:sldId id="257"/>
            <p14:sldId id="268"/>
            <p14:sldId id="267"/>
            <p14:sldId id="269"/>
            <p14:sldId id="270"/>
            <p14:sldId id="259"/>
            <p14:sldId id="273"/>
            <p14:sldId id="274"/>
            <p14:sldId id="275"/>
            <p14:sldId id="276"/>
            <p14:sldId id="261"/>
            <p14:sldId id="262"/>
            <p14:sldId id="277"/>
            <p14:sldId id="278"/>
            <p14:sldId id="263"/>
          </p14:sldIdLst>
        </p14:section>
      </p14:sectionLst>
    </p:ex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ugianos Nikolaos" initials="KN" lastIdx="17" clrIdx="0">
    <p:extLst>
      <p:ext uri="{19B8F6BF-5375-455C-9EA6-DF929625EA0E}">
        <p15:presenceInfo xmlns:p15="http://schemas.microsoft.com/office/powerpoint/2012/main" userId="S-1-5-21-255590868-1550196228-142223018-1823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1111"/>
    <a:srgbClr val="069E73"/>
    <a:srgbClr val="078171"/>
    <a:srgbClr val="008585"/>
    <a:srgbClr val="394404"/>
    <a:srgbClr val="5F6F0F"/>
    <a:srgbClr val="718412"/>
    <a:srgbClr val="65741A"/>
    <a:srgbClr val="7081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116" d="100"/>
          <a:sy n="116" d="100"/>
        </p:scale>
        <p:origin x="390" y="108"/>
      </p:cViewPr>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1-15T08:51:33.709" idx="1">
    <p:pos x="7480" y="28"/>
    <p:text>Iot devices examples.</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11-15T08:52:52.224" idx="2">
    <p:pos x="10" y="10"/>
    <p:text>distributed: κατανεμημένο σε πολλά μηχανήματα
reliable: αξιοπιστια, θα παραδοθουν τα δεδομενα
fault tolerant: σε περιπτωση λαθους το συστημα συνεχιζει να λειτουργει
high availability: ειναι συνεχως διαθεσιμο
buffering: προσωρινη μνημη
scalable: horizontally and vertically</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11-15T09:02:15.121" idx="3">
    <p:pos x="7068" y="1716"/>
    <p:text>explain centralized data store and client sending data to more than one agents</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11-19T09:11:35.458" idx="7">
    <p:pos x="7460" y="2212"/>
    <p:text>Spouts. Πύλες εισόδου για τα δεδομένα. Ένα spout θα συλλέξει δεδομένα από εξωτερικές πηγές (APIs, external databases) και θα τα δρομολογήσει προς τα bolts.
Bolts. Τμήματα στα οποία γίνεται το φιλτράρισμα, ο καθαρισμός (data sanitation), η ανάλυση και τελικά η αποστολή των δεδομένων στο UI για να τα δει ο τελικός χρήστης.
Topologies. Δίκτυα τα οποία περιέχουν σύνολα από spouts και bolts.
Σημείωση: Για συμβατικούς λόγους τα δεδομένα κινούνται προς μια κατεύθυνση.</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9-11-15T09:06:44.652" idx="4">
    <p:pos x="10" y="10"/>
    <p:text>learning curve diagram example
explain red and green column</p:text>
    <p:extLst>
      <p:ext uri="{C676402C-5697-4E1C-873F-D02D1690AC5C}">
        <p15:threadingInfo xmlns:p15="http://schemas.microsoft.com/office/powerpoint/2012/main" timeZoneBias="-120"/>
      </p:ext>
    </p:extLst>
  </p:cm>
  <p:cm authorId="1" dt="2019-11-18T11:07:09.640" idx="6">
    <p:pos x="146" y="146"/>
    <p:text>learning curve ειναι πολυ σημαντικος παραγοντας που καθοριζει αν μια εταιρια θα υιοθετησει μια τεχνολογια</p:text>
    <p:extLst>
      <p:ext uri="{C676402C-5697-4E1C-873F-D02D1690AC5C}">
        <p15:threadingInfo xmlns:p15="http://schemas.microsoft.com/office/powerpoint/2012/main" timeZoneBias="-120"/>
      </p:ext>
    </p:extLst>
  </p:cm>
  <p:cm authorId="1" dt="2019-11-19T09:18:46.598" idx="8">
    <p:pos x="7373" y="2413"/>
    <p:text>Η κύρια αρχιτεκτονική είναι οι κατανεμημένες και αμετάβλητες συλλογές (resilient distributed datasets, RDDs), οι οποίες μπορούν να υποστούν επεξεργασία μέσω ντετερμινιστικών διεργασιών.
Το Spark Streaming δέχεται σε πραγματικό χρόνο εισερχόμενες ροές δεδομένων, τις οποίες χωρίζει σε batch και τις σώζει στην μνήμη σαν RDDs. Στη συνέχεια το σύστημα επεξεργάζεται αυτά τα batch και παράγει τις τελικές ροές αποτελεσμάτων σε παρτίδες.</p:text>
    <p:extLst>
      <p:ext uri="{C676402C-5697-4E1C-873F-D02D1690AC5C}">
        <p15:threadingInfo xmlns:p15="http://schemas.microsoft.com/office/powerpoint/2012/main" timeZoneBias="-1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9-11-19T09:22:09.522" idx="9">
    <p:pos x="10" y="10"/>
    <p:text>Bounded streams: Έχουν όρια, συγκεκριμένη αρχή και συγκεκριμένο τέλος. Αυτές οι ροές μπορούν πρώτα να προσληφθούν στο 100% πριν περάσουν οποιαδήποτε επεξεργασία. Δεν είναι σημαντικό να τηρείται η σειρά με την οποία παραλαμβάνονται τα δεδομένα, γιατί μπορεί να γίνει ταξινόμηση εκ των υστέρων.</p:text>
    <p:extLst>
      <p:ext uri="{C676402C-5697-4E1C-873F-D02D1690AC5C}">
        <p15:threadingInfo xmlns:p15="http://schemas.microsoft.com/office/powerpoint/2012/main" timeZoneBias="-120"/>
      </p:ext>
    </p:extLst>
  </p:cm>
  <p:cm authorId="1" dt="2019-11-19T09:22:19.667" idx="10">
    <p:pos x="146" y="146"/>
    <p:text>Unbounded streams: Έχουν οριοθετημένη αρχή αλλά δεν έχουν τέλος. Δεν τερματίζουν ποτέ και εξάγουν αποτελέσματα συνεχώς. Πρέπει να περνούν μέσα από αδιάκοπη επεξεργασία σε πραγματικό χρόνο αφού το τέλος τους είναι αόριστο. Σημαντικό είναι να τηρείται η αρχική σειρά των δεδομένων για να εξάγονται λογικά συμπεράσματα.</p:text>
    <p:extLst>
      <p:ext uri="{C676402C-5697-4E1C-873F-D02D1690AC5C}">
        <p15:threadingInfo xmlns:p15="http://schemas.microsoft.com/office/powerpoint/2012/main" timeZoneBias="-120"/>
      </p:ext>
    </p:extLst>
  </p:cm>
  <p:cm authorId="1" dt="2019-11-19T09:22:29.564" idx="11">
    <p:pos x="282" y="282"/>
    <p:text>Dataset API: Χρησιμοποιείται σε συνδυασμό με τα bounded streams. Τα datasets δημιουργούνται από διάφορες πηγές και τα αποτελέσματα επιστρέφονται μέσω sinks.
DataStream API: Χρησιμοποιείται σε συνδυασμό με τα unbounded streams. Τα δεδομένα προέρχονται από message queues, sockets και επιστρέφονται με τον ίδιο τρόπο.</p:text>
    <p:extLst>
      <p:ext uri="{C676402C-5697-4E1C-873F-D02D1690AC5C}">
        <p15:threadingInfo xmlns:p15="http://schemas.microsoft.com/office/powerpoint/2012/main" timeZoneBias="-1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11-19T09:24:18.778" idx="12">
    <p:pos x="7108" y="103"/>
    <p:text>Η αρχιτεκτονική του συγκεκριμένου εργαλείου διαφέρει σε σχέση με τα υπόλοιπα. Τα μηνύματα αποθηκεύονται σε έναν ενιαίο χώρο (Kafka cluster) μέσα στον οποίο τοποθετούν μηνύματα οι παραγωγοί (producers) τα οποία διαβάζονται από τους καταναλωτές (consumers). Το εκπληκτικό χαρακτηριστικό του είναι το μοντέλο publish-subscribe, το οποίο μας εξασφαλίζει ότι ένα μήνυμα μπορούν να το διαβάσουν όσοι καταναλωτές έχουν κάνει εγγραφή πάνω στο συγκεκριμένο θέμα (topic).</p:text>
    <p:extLst>
      <p:ext uri="{C676402C-5697-4E1C-873F-D02D1690AC5C}">
        <p15:threadingInfo xmlns:p15="http://schemas.microsoft.com/office/powerpoint/2012/main" timeZoneBias="-120"/>
      </p:ext>
    </p:extLst>
  </p:cm>
  <p:cm authorId="1" dt="2019-11-19T09:24:24.553" idx="13">
    <p:pos x="7349" y="98"/>
    <p:text>Producer API: Επιτρέπει σε μια εφαρμογή να δημοσιεύει σε topics ροές δεδομένων ή μηνύματα.
Consumer API: Επιτρέπει σε μια εφαρμογή να κάνει subscribe σε topics και να καταναλώνει δεδομένα από εκεί.
Connector API: Χρησιμοποιεί τα 2 προαναφερθέντα APIs και περιέχει όλη τη λογική του μοντέλου publish-subscribe, συνδέοντας Kafka topics σε εφαρμογές.
Streams API: Fault tolerant library για stream processing, παρέχει δυνατότητες όπως φίλτρα, ομαδοποιήσεις, tables κλπ.</p:text>
    <p:extLst>
      <p:ext uri="{C676402C-5697-4E1C-873F-D02D1690AC5C}">
        <p15:threadingInfo xmlns:p15="http://schemas.microsoft.com/office/powerpoint/2012/main" timeZoneBias="-1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9-11-19T09:26:10.613" idx="14">
    <p:pos x="502" y="0"/>
    <p:text>Παραδοσιακά οι εταιρίες βασίζονταν στο Batch Processing για την ασφάλεια, όμως η ιστορία έχει δείξει πως σε στιγμές έκτακτης ανάγκης αυτό δεν είναι αρκετό. 2 χαρακτηριστικά use cases όπου χρησιμοποιείται το Streaming Analytics για security reasons είναι το IP Blacklisting και το Geolocation.</p:text>
    <p:extLst>
      <p:ext uri="{C676402C-5697-4E1C-873F-D02D1690AC5C}">
        <p15:threadingInfo xmlns:p15="http://schemas.microsoft.com/office/powerpoint/2012/main" timeZoneBias="-120"/>
      </p:ext>
    </p:extLst>
  </p:cm>
  <p:cm authorId="1" dt="2019-11-19T09:26:17.331" idx="15">
    <p:pos x="10" y="10"/>
    <p:text>Οι business owners παίρνουν εξαιρετικά χρήσιμες πληροφορίες σχετικά με το που πονάει η επιχείρηση, ποιο τμήμα χρειάζεται περισσότερο δυναμικό, πού υπάρχουν καθυστερήσεις κλπ. Αυτοματοποιούνται διαδικασίες που πριν έπαιρναν μέρες για να ολοκληρωθούν. Αυτό πραγματοποιείται με την βοήθεια αισθητήρων και της γενικότερης IoT φιλοσοφίας.</p:text>
    <p:extLst>
      <p:ext uri="{C676402C-5697-4E1C-873F-D02D1690AC5C}">
        <p15:threadingInfo xmlns:p15="http://schemas.microsoft.com/office/powerpoint/2012/main" timeZoneBias="-120"/>
      </p:ext>
    </p:extLst>
  </p:cm>
  <p:cm authorId="1" dt="2019-11-19T09:26:26.469" idx="16">
    <p:pos x="352" y="11"/>
    <p:text>To feedback που λαμβάνεται από πελάτες μέσω social media, applications ή μέσω της ιστοσελίδας της ίδιας της εταιρίας αναλύεται συνεχώς, διαμορφώνοντας σιγά σιγά ένα λεπτομερές προφίλ από την πολύ σημαντική οπτική γωνία του πελάτη. Έτσι οι επιχειρήσεις μπορούν να δουν από τα μάτια των πελατών τους τόσο τα αρνητικά όσο και τα θετικά τους στοιχεία.</p:text>
    <p:extLst>
      <p:ext uri="{C676402C-5697-4E1C-873F-D02D1690AC5C}">
        <p15:threadingInfo xmlns:p15="http://schemas.microsoft.com/office/powerpoint/2012/main" timeZoneBias="-120"/>
      </p:ext>
    </p:extLst>
  </p:cm>
  <p:cm authorId="1" dt="2019-11-19T09:26:33.291" idx="17">
    <p:pos x="179" y="17"/>
    <p:text>Τα δεδομένα που μαζεύονται από κάθε αλληλεπίδραση ενός χρήστη με το προϊόν μιας εταιρίας, εξάγουν χρήσιμα συμπεράσματα σχετικά με το ποιοι τρόποι marketing και προσέγγισης του πελάτη είναι αποδοτικοί και ποιοι όχι. Χαρακτηριστικά παραδείγματα είναι τα παράπονα πελατών και οι αξιολογήσεις προϊόντων/υπηρεσιών και συναλλαγών.</p:text>
    <p:extLst>
      <p:ext uri="{C676402C-5697-4E1C-873F-D02D1690AC5C}">
        <p15:threadingInfo xmlns:p15="http://schemas.microsoft.com/office/powerpoint/2012/main" timeZoneBias="-12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744B25-964D-4322-BB39-83248F278280}" type="doc">
      <dgm:prSet loTypeId="urn:microsoft.com/office/officeart/2005/8/layout/hierarchy2" loCatId="hierarchy" qsTypeId="urn:microsoft.com/office/officeart/2005/8/quickstyle/simple5" qsCatId="simple" csTypeId="urn:microsoft.com/office/officeart/2005/8/colors/accent1_2" csCatId="accent1" phldr="1"/>
      <dgm:spPr/>
      <dgm:t>
        <a:bodyPr/>
        <a:lstStyle/>
        <a:p>
          <a:endParaRPr lang="el-GR"/>
        </a:p>
      </dgm:t>
    </dgm:pt>
    <dgm:pt modelId="{6983D328-5C50-4344-AEFA-00071C50C74A}">
      <dgm:prSet phldrT="[Text]"/>
      <dgm:spPr/>
      <dgm:t>
        <a:bodyPr/>
        <a:lstStyle/>
        <a:p>
          <a:pPr algn="ctr"/>
          <a:r>
            <a:rPr lang="en-US" dirty="0"/>
            <a:t>Big Data Analytics</a:t>
          </a:r>
          <a:endParaRPr lang="el-GR" dirty="0"/>
        </a:p>
      </dgm:t>
    </dgm:pt>
    <dgm:pt modelId="{FFC2D46E-9AC7-4916-A7F1-80AA40AED4C2}" type="parTrans" cxnId="{F2320510-C700-4833-BBEC-F6AC8482625F}">
      <dgm:prSet/>
      <dgm:spPr/>
      <dgm:t>
        <a:bodyPr/>
        <a:lstStyle/>
        <a:p>
          <a:pPr algn="ctr"/>
          <a:endParaRPr lang="el-GR"/>
        </a:p>
      </dgm:t>
    </dgm:pt>
    <dgm:pt modelId="{B07C4A0A-793C-412A-A523-6BE8B83BF317}" type="sibTrans" cxnId="{F2320510-C700-4833-BBEC-F6AC8482625F}">
      <dgm:prSet/>
      <dgm:spPr/>
      <dgm:t>
        <a:bodyPr/>
        <a:lstStyle/>
        <a:p>
          <a:pPr algn="ctr"/>
          <a:endParaRPr lang="el-GR"/>
        </a:p>
      </dgm:t>
    </dgm:pt>
    <dgm:pt modelId="{F5936AE7-AD9C-49F9-B442-E589FA41C915}">
      <dgm:prSet phldrT="[Text]"/>
      <dgm:spPr/>
      <dgm:t>
        <a:bodyPr/>
        <a:lstStyle/>
        <a:p>
          <a:pPr algn="ctr"/>
          <a:r>
            <a:rPr lang="en-US" dirty="0"/>
            <a:t>Traditional Analytics</a:t>
          </a:r>
          <a:endParaRPr lang="el-GR" dirty="0"/>
        </a:p>
      </dgm:t>
    </dgm:pt>
    <dgm:pt modelId="{EE32D2F0-8E7D-4826-AD83-8A70BE3F5A74}" type="parTrans" cxnId="{2339707B-BFE6-4799-93D8-6D68E5926AF2}">
      <dgm:prSet/>
      <dgm:spPr/>
      <dgm:t>
        <a:bodyPr/>
        <a:lstStyle/>
        <a:p>
          <a:pPr algn="ctr"/>
          <a:endParaRPr lang="el-GR"/>
        </a:p>
      </dgm:t>
    </dgm:pt>
    <dgm:pt modelId="{DE8D9470-C98D-4137-934F-016EB936FBF9}" type="sibTrans" cxnId="{2339707B-BFE6-4799-93D8-6D68E5926AF2}">
      <dgm:prSet/>
      <dgm:spPr/>
      <dgm:t>
        <a:bodyPr/>
        <a:lstStyle/>
        <a:p>
          <a:pPr algn="ctr"/>
          <a:endParaRPr lang="el-GR"/>
        </a:p>
      </dgm:t>
    </dgm:pt>
    <dgm:pt modelId="{A64CD680-889F-4529-8742-2F847CDEC0B5}">
      <dgm:prSet phldrT="[Text]"/>
      <dgm:spPr/>
      <dgm:t>
        <a:bodyPr/>
        <a:lstStyle/>
        <a:p>
          <a:pPr algn="ctr"/>
          <a:r>
            <a:rPr lang="en-US" dirty="0"/>
            <a:t>Data Analysis</a:t>
          </a:r>
          <a:endParaRPr lang="el-GR" dirty="0"/>
        </a:p>
      </dgm:t>
    </dgm:pt>
    <dgm:pt modelId="{01186F25-865B-43C9-8820-1252C2558C1A}" type="parTrans" cxnId="{71A1C371-6637-493C-BEB0-2C6485086649}">
      <dgm:prSet/>
      <dgm:spPr/>
      <dgm:t>
        <a:bodyPr/>
        <a:lstStyle/>
        <a:p>
          <a:pPr algn="ctr"/>
          <a:endParaRPr lang="el-GR"/>
        </a:p>
      </dgm:t>
    </dgm:pt>
    <dgm:pt modelId="{5DCC67D1-2A45-4C43-9593-8296A6C34A2D}" type="sibTrans" cxnId="{71A1C371-6637-493C-BEB0-2C6485086649}">
      <dgm:prSet/>
      <dgm:spPr/>
      <dgm:t>
        <a:bodyPr/>
        <a:lstStyle/>
        <a:p>
          <a:pPr algn="ctr"/>
          <a:endParaRPr lang="el-GR"/>
        </a:p>
      </dgm:t>
    </dgm:pt>
    <dgm:pt modelId="{E41FE460-5332-4998-AD45-0FEB5CAE48F4}">
      <dgm:prSet phldrT="[Text]"/>
      <dgm:spPr/>
      <dgm:t>
        <a:bodyPr/>
        <a:lstStyle/>
        <a:p>
          <a:pPr algn="ctr"/>
          <a:r>
            <a:rPr lang="en-US" dirty="0"/>
            <a:t>Batch Processing</a:t>
          </a:r>
          <a:endParaRPr lang="el-GR" dirty="0"/>
        </a:p>
      </dgm:t>
    </dgm:pt>
    <dgm:pt modelId="{A0B6613B-5DE6-4E8F-B794-82A9089A8646}" type="parTrans" cxnId="{FFAF5B5F-E812-4642-A9D6-15090BF75DE1}">
      <dgm:prSet/>
      <dgm:spPr/>
      <dgm:t>
        <a:bodyPr/>
        <a:lstStyle/>
        <a:p>
          <a:pPr algn="ctr"/>
          <a:endParaRPr lang="el-GR"/>
        </a:p>
      </dgm:t>
    </dgm:pt>
    <dgm:pt modelId="{745EAAFE-57F7-4F3A-A51C-A76E9E29053C}" type="sibTrans" cxnId="{FFAF5B5F-E812-4642-A9D6-15090BF75DE1}">
      <dgm:prSet/>
      <dgm:spPr/>
      <dgm:t>
        <a:bodyPr/>
        <a:lstStyle/>
        <a:p>
          <a:pPr algn="ctr"/>
          <a:endParaRPr lang="el-GR"/>
        </a:p>
      </dgm:t>
    </dgm:pt>
    <dgm:pt modelId="{ED00FF71-2694-4985-AD41-88303CC90BB8}">
      <dgm:prSet phldrT="[Text]"/>
      <dgm:spPr>
        <a:solidFill>
          <a:schemeClr val="accent5"/>
        </a:solidFill>
      </dgm:spPr>
      <dgm:t>
        <a:bodyPr/>
        <a:lstStyle/>
        <a:p>
          <a:pPr algn="ctr"/>
          <a:r>
            <a:rPr lang="en-US" dirty="0"/>
            <a:t>Streaming Analytics</a:t>
          </a:r>
          <a:endParaRPr lang="el-GR" dirty="0"/>
        </a:p>
      </dgm:t>
    </dgm:pt>
    <dgm:pt modelId="{187C2A26-9BC2-48B9-B64D-E76A5ED7BDA1}" type="parTrans" cxnId="{A4DAAD25-9374-488E-BF20-6F84AF8BE7F0}">
      <dgm:prSet/>
      <dgm:spPr/>
      <dgm:t>
        <a:bodyPr/>
        <a:lstStyle/>
        <a:p>
          <a:pPr algn="ctr"/>
          <a:endParaRPr lang="el-GR"/>
        </a:p>
      </dgm:t>
    </dgm:pt>
    <dgm:pt modelId="{7D84D2C4-CFA9-4749-994B-AD1F40A32F96}" type="sibTrans" cxnId="{A4DAAD25-9374-488E-BF20-6F84AF8BE7F0}">
      <dgm:prSet/>
      <dgm:spPr/>
      <dgm:t>
        <a:bodyPr/>
        <a:lstStyle/>
        <a:p>
          <a:pPr algn="ctr"/>
          <a:endParaRPr lang="el-GR"/>
        </a:p>
      </dgm:t>
    </dgm:pt>
    <dgm:pt modelId="{D96F4F53-8E44-4005-9FF6-E2109FC62680}" type="pres">
      <dgm:prSet presAssocID="{0E744B25-964D-4322-BB39-83248F278280}" presName="diagram" presStyleCnt="0">
        <dgm:presLayoutVars>
          <dgm:chPref val="1"/>
          <dgm:dir/>
          <dgm:animOne val="branch"/>
          <dgm:animLvl val="lvl"/>
          <dgm:resizeHandles val="exact"/>
        </dgm:presLayoutVars>
      </dgm:prSet>
      <dgm:spPr/>
      <dgm:t>
        <a:bodyPr/>
        <a:lstStyle/>
        <a:p>
          <a:endParaRPr lang="el-GR"/>
        </a:p>
      </dgm:t>
    </dgm:pt>
    <dgm:pt modelId="{6C928C30-FF58-4CF1-B7F9-C70F85F69EBE}" type="pres">
      <dgm:prSet presAssocID="{A64CD680-889F-4529-8742-2F847CDEC0B5}" presName="root1" presStyleCnt="0"/>
      <dgm:spPr/>
    </dgm:pt>
    <dgm:pt modelId="{E0947CE2-B5C5-4BE1-A458-D690984E8B0F}" type="pres">
      <dgm:prSet presAssocID="{A64CD680-889F-4529-8742-2F847CDEC0B5}" presName="LevelOneTextNode" presStyleLbl="node0" presStyleIdx="0" presStyleCnt="1" custLinFactNeighborX="3335" custLinFactNeighborY="-20278">
        <dgm:presLayoutVars>
          <dgm:chPref val="3"/>
        </dgm:presLayoutVars>
      </dgm:prSet>
      <dgm:spPr/>
      <dgm:t>
        <a:bodyPr/>
        <a:lstStyle/>
        <a:p>
          <a:endParaRPr lang="el-GR"/>
        </a:p>
      </dgm:t>
    </dgm:pt>
    <dgm:pt modelId="{40E4EF65-4219-419A-BFE8-9326836B5FCD}" type="pres">
      <dgm:prSet presAssocID="{A64CD680-889F-4529-8742-2F847CDEC0B5}" presName="level2hierChild" presStyleCnt="0"/>
      <dgm:spPr/>
    </dgm:pt>
    <dgm:pt modelId="{8890B86E-D636-407A-944A-E10CD6813FE2}" type="pres">
      <dgm:prSet presAssocID="{FFC2D46E-9AC7-4916-A7F1-80AA40AED4C2}" presName="conn2-1" presStyleLbl="parChTrans1D2" presStyleIdx="0" presStyleCnt="2"/>
      <dgm:spPr/>
      <dgm:t>
        <a:bodyPr/>
        <a:lstStyle/>
        <a:p>
          <a:endParaRPr lang="el-GR"/>
        </a:p>
      </dgm:t>
    </dgm:pt>
    <dgm:pt modelId="{8C8B44E5-BC9F-4C23-8554-6FB06EACD7D5}" type="pres">
      <dgm:prSet presAssocID="{FFC2D46E-9AC7-4916-A7F1-80AA40AED4C2}" presName="connTx" presStyleLbl="parChTrans1D2" presStyleIdx="0" presStyleCnt="2"/>
      <dgm:spPr/>
      <dgm:t>
        <a:bodyPr/>
        <a:lstStyle/>
        <a:p>
          <a:endParaRPr lang="el-GR"/>
        </a:p>
      </dgm:t>
    </dgm:pt>
    <dgm:pt modelId="{31F079E9-B5D5-4DDC-8607-45913FEB87D5}" type="pres">
      <dgm:prSet presAssocID="{6983D328-5C50-4344-AEFA-00071C50C74A}" presName="root2" presStyleCnt="0"/>
      <dgm:spPr/>
    </dgm:pt>
    <dgm:pt modelId="{C007B180-7A5F-4459-BB54-114DB0D487BA}" type="pres">
      <dgm:prSet presAssocID="{6983D328-5C50-4344-AEFA-00071C50C74A}" presName="LevelTwoTextNode" presStyleLbl="node2" presStyleIdx="0" presStyleCnt="2" custLinFactNeighborX="0" custLinFactNeighborY="-19980">
        <dgm:presLayoutVars>
          <dgm:chPref val="3"/>
        </dgm:presLayoutVars>
      </dgm:prSet>
      <dgm:spPr/>
      <dgm:t>
        <a:bodyPr/>
        <a:lstStyle/>
        <a:p>
          <a:endParaRPr lang="el-GR"/>
        </a:p>
      </dgm:t>
    </dgm:pt>
    <dgm:pt modelId="{0D8548CC-A608-43F5-9981-1EE1CA70857C}" type="pres">
      <dgm:prSet presAssocID="{6983D328-5C50-4344-AEFA-00071C50C74A}" presName="level3hierChild" presStyleCnt="0"/>
      <dgm:spPr/>
    </dgm:pt>
    <dgm:pt modelId="{9279DB6A-3D81-42AA-8034-3D8B20A4D72A}" type="pres">
      <dgm:prSet presAssocID="{A0B6613B-5DE6-4E8F-B794-82A9089A8646}" presName="conn2-1" presStyleLbl="parChTrans1D3" presStyleIdx="0" presStyleCnt="2"/>
      <dgm:spPr/>
      <dgm:t>
        <a:bodyPr/>
        <a:lstStyle/>
        <a:p>
          <a:endParaRPr lang="el-GR"/>
        </a:p>
      </dgm:t>
    </dgm:pt>
    <dgm:pt modelId="{3A338369-870A-4FCB-91C3-61EB2024B9E0}" type="pres">
      <dgm:prSet presAssocID="{A0B6613B-5DE6-4E8F-B794-82A9089A8646}" presName="connTx" presStyleLbl="parChTrans1D3" presStyleIdx="0" presStyleCnt="2"/>
      <dgm:spPr/>
      <dgm:t>
        <a:bodyPr/>
        <a:lstStyle/>
        <a:p>
          <a:endParaRPr lang="el-GR"/>
        </a:p>
      </dgm:t>
    </dgm:pt>
    <dgm:pt modelId="{F7793D9B-D30C-4DE9-85A1-73CEC49627B0}" type="pres">
      <dgm:prSet presAssocID="{E41FE460-5332-4998-AD45-0FEB5CAE48F4}" presName="root2" presStyleCnt="0"/>
      <dgm:spPr/>
    </dgm:pt>
    <dgm:pt modelId="{E43D89E4-FAFC-4983-8813-C681143CDF6C}" type="pres">
      <dgm:prSet presAssocID="{E41FE460-5332-4998-AD45-0FEB5CAE48F4}" presName="LevelTwoTextNode" presStyleLbl="node3" presStyleIdx="0" presStyleCnt="2" custLinFactNeighborX="2954" custLinFactNeighborY="1768">
        <dgm:presLayoutVars>
          <dgm:chPref val="3"/>
        </dgm:presLayoutVars>
      </dgm:prSet>
      <dgm:spPr/>
      <dgm:t>
        <a:bodyPr/>
        <a:lstStyle/>
        <a:p>
          <a:endParaRPr lang="el-GR"/>
        </a:p>
      </dgm:t>
    </dgm:pt>
    <dgm:pt modelId="{8E02F2E5-85F7-41C4-A5BF-76571F6C40B6}" type="pres">
      <dgm:prSet presAssocID="{E41FE460-5332-4998-AD45-0FEB5CAE48F4}" presName="level3hierChild" presStyleCnt="0"/>
      <dgm:spPr/>
    </dgm:pt>
    <dgm:pt modelId="{93511258-BA21-4D1E-BCEA-6852D8D2E5C5}" type="pres">
      <dgm:prSet presAssocID="{187C2A26-9BC2-48B9-B64D-E76A5ED7BDA1}" presName="conn2-1" presStyleLbl="parChTrans1D3" presStyleIdx="1" presStyleCnt="2"/>
      <dgm:spPr/>
      <dgm:t>
        <a:bodyPr/>
        <a:lstStyle/>
        <a:p>
          <a:endParaRPr lang="el-GR"/>
        </a:p>
      </dgm:t>
    </dgm:pt>
    <dgm:pt modelId="{7B906439-CE5E-4862-9CCE-01839BDB77B4}" type="pres">
      <dgm:prSet presAssocID="{187C2A26-9BC2-48B9-B64D-E76A5ED7BDA1}" presName="connTx" presStyleLbl="parChTrans1D3" presStyleIdx="1" presStyleCnt="2"/>
      <dgm:spPr/>
      <dgm:t>
        <a:bodyPr/>
        <a:lstStyle/>
        <a:p>
          <a:endParaRPr lang="el-GR"/>
        </a:p>
      </dgm:t>
    </dgm:pt>
    <dgm:pt modelId="{8EF28272-DE03-4B88-BF6A-804740E01141}" type="pres">
      <dgm:prSet presAssocID="{ED00FF71-2694-4985-AD41-88303CC90BB8}" presName="root2" presStyleCnt="0"/>
      <dgm:spPr/>
    </dgm:pt>
    <dgm:pt modelId="{64039832-04BC-4572-AD5F-77634785C29C}" type="pres">
      <dgm:prSet presAssocID="{ED00FF71-2694-4985-AD41-88303CC90BB8}" presName="LevelTwoTextNode" presStyleLbl="node3" presStyleIdx="1" presStyleCnt="2" custScaleX="99056" custLinFactNeighborX="5422" custLinFactNeighborY="7394">
        <dgm:presLayoutVars>
          <dgm:chPref val="3"/>
        </dgm:presLayoutVars>
      </dgm:prSet>
      <dgm:spPr/>
      <dgm:t>
        <a:bodyPr/>
        <a:lstStyle/>
        <a:p>
          <a:endParaRPr lang="el-GR"/>
        </a:p>
      </dgm:t>
    </dgm:pt>
    <dgm:pt modelId="{5AB18696-BE3D-4F1C-88C5-E8609141C161}" type="pres">
      <dgm:prSet presAssocID="{ED00FF71-2694-4985-AD41-88303CC90BB8}" presName="level3hierChild" presStyleCnt="0"/>
      <dgm:spPr/>
    </dgm:pt>
    <dgm:pt modelId="{263D00F2-BD7F-456B-8452-3AE32B522806}" type="pres">
      <dgm:prSet presAssocID="{EE32D2F0-8E7D-4826-AD83-8A70BE3F5A74}" presName="conn2-1" presStyleLbl="parChTrans1D2" presStyleIdx="1" presStyleCnt="2"/>
      <dgm:spPr/>
      <dgm:t>
        <a:bodyPr/>
        <a:lstStyle/>
        <a:p>
          <a:endParaRPr lang="el-GR"/>
        </a:p>
      </dgm:t>
    </dgm:pt>
    <dgm:pt modelId="{19363353-73CD-433C-895C-92DAE672C0FB}" type="pres">
      <dgm:prSet presAssocID="{EE32D2F0-8E7D-4826-AD83-8A70BE3F5A74}" presName="connTx" presStyleLbl="parChTrans1D2" presStyleIdx="1" presStyleCnt="2"/>
      <dgm:spPr/>
      <dgm:t>
        <a:bodyPr/>
        <a:lstStyle/>
        <a:p>
          <a:endParaRPr lang="el-GR"/>
        </a:p>
      </dgm:t>
    </dgm:pt>
    <dgm:pt modelId="{2CB824F6-22D9-41D2-A21A-294922601FF2}" type="pres">
      <dgm:prSet presAssocID="{F5936AE7-AD9C-49F9-B442-E589FA41C915}" presName="root2" presStyleCnt="0"/>
      <dgm:spPr/>
    </dgm:pt>
    <dgm:pt modelId="{E6DD9483-D1A2-402B-BE1A-DDA885BB0EEA}" type="pres">
      <dgm:prSet presAssocID="{F5936AE7-AD9C-49F9-B442-E589FA41C915}" presName="LevelTwoTextNode" presStyleLbl="node2" presStyleIdx="1" presStyleCnt="2">
        <dgm:presLayoutVars>
          <dgm:chPref val="3"/>
        </dgm:presLayoutVars>
      </dgm:prSet>
      <dgm:spPr/>
      <dgm:t>
        <a:bodyPr/>
        <a:lstStyle/>
        <a:p>
          <a:endParaRPr lang="el-GR"/>
        </a:p>
      </dgm:t>
    </dgm:pt>
    <dgm:pt modelId="{9CA6ED75-C4BD-4AEC-9FC3-829FDCA80F7C}" type="pres">
      <dgm:prSet presAssocID="{F5936AE7-AD9C-49F9-B442-E589FA41C915}" presName="level3hierChild" presStyleCnt="0"/>
      <dgm:spPr/>
    </dgm:pt>
  </dgm:ptLst>
  <dgm:cxnLst>
    <dgm:cxn modelId="{F3A0480C-70B6-4F08-BD26-FE0D7A0CF0BA}" type="presOf" srcId="{A0B6613B-5DE6-4E8F-B794-82A9089A8646}" destId="{9279DB6A-3D81-42AA-8034-3D8B20A4D72A}" srcOrd="0" destOrd="0" presId="urn:microsoft.com/office/officeart/2005/8/layout/hierarchy2"/>
    <dgm:cxn modelId="{F2320510-C700-4833-BBEC-F6AC8482625F}" srcId="{A64CD680-889F-4529-8742-2F847CDEC0B5}" destId="{6983D328-5C50-4344-AEFA-00071C50C74A}" srcOrd="0" destOrd="0" parTransId="{FFC2D46E-9AC7-4916-A7F1-80AA40AED4C2}" sibTransId="{B07C4A0A-793C-412A-A523-6BE8B83BF317}"/>
    <dgm:cxn modelId="{4B81A493-6BEE-460F-A3B6-C2BB8073CE85}" type="presOf" srcId="{0E744B25-964D-4322-BB39-83248F278280}" destId="{D96F4F53-8E44-4005-9FF6-E2109FC62680}" srcOrd="0" destOrd="0" presId="urn:microsoft.com/office/officeart/2005/8/layout/hierarchy2"/>
    <dgm:cxn modelId="{FFAF5B5F-E812-4642-A9D6-15090BF75DE1}" srcId="{6983D328-5C50-4344-AEFA-00071C50C74A}" destId="{E41FE460-5332-4998-AD45-0FEB5CAE48F4}" srcOrd="0" destOrd="0" parTransId="{A0B6613B-5DE6-4E8F-B794-82A9089A8646}" sibTransId="{745EAAFE-57F7-4F3A-A51C-A76E9E29053C}"/>
    <dgm:cxn modelId="{0F891ED8-A3FB-4CA8-82CE-25BF8CE22E39}" type="presOf" srcId="{FFC2D46E-9AC7-4916-A7F1-80AA40AED4C2}" destId="{8C8B44E5-BC9F-4C23-8554-6FB06EACD7D5}" srcOrd="1" destOrd="0" presId="urn:microsoft.com/office/officeart/2005/8/layout/hierarchy2"/>
    <dgm:cxn modelId="{C76AAAA7-E54C-4FFC-8461-9DBB10FE80DA}" type="presOf" srcId="{F5936AE7-AD9C-49F9-B442-E589FA41C915}" destId="{E6DD9483-D1A2-402B-BE1A-DDA885BB0EEA}" srcOrd="0" destOrd="0" presId="urn:microsoft.com/office/officeart/2005/8/layout/hierarchy2"/>
    <dgm:cxn modelId="{35A68AB4-413A-4300-BB68-11FDDBB36C8F}" type="presOf" srcId="{FFC2D46E-9AC7-4916-A7F1-80AA40AED4C2}" destId="{8890B86E-D636-407A-944A-E10CD6813FE2}" srcOrd="0" destOrd="0" presId="urn:microsoft.com/office/officeart/2005/8/layout/hierarchy2"/>
    <dgm:cxn modelId="{A4DAAD25-9374-488E-BF20-6F84AF8BE7F0}" srcId="{6983D328-5C50-4344-AEFA-00071C50C74A}" destId="{ED00FF71-2694-4985-AD41-88303CC90BB8}" srcOrd="1" destOrd="0" parTransId="{187C2A26-9BC2-48B9-B64D-E76A5ED7BDA1}" sibTransId="{7D84D2C4-CFA9-4749-994B-AD1F40A32F96}"/>
    <dgm:cxn modelId="{D7C2C252-606E-4AEE-827E-080D47A7A6E8}" type="presOf" srcId="{EE32D2F0-8E7D-4826-AD83-8A70BE3F5A74}" destId="{263D00F2-BD7F-456B-8452-3AE32B522806}" srcOrd="0" destOrd="0" presId="urn:microsoft.com/office/officeart/2005/8/layout/hierarchy2"/>
    <dgm:cxn modelId="{476B0160-F574-4BAC-818A-C801F28A1C73}" type="presOf" srcId="{ED00FF71-2694-4985-AD41-88303CC90BB8}" destId="{64039832-04BC-4572-AD5F-77634785C29C}" srcOrd="0" destOrd="0" presId="urn:microsoft.com/office/officeart/2005/8/layout/hierarchy2"/>
    <dgm:cxn modelId="{2339707B-BFE6-4799-93D8-6D68E5926AF2}" srcId="{A64CD680-889F-4529-8742-2F847CDEC0B5}" destId="{F5936AE7-AD9C-49F9-B442-E589FA41C915}" srcOrd="1" destOrd="0" parTransId="{EE32D2F0-8E7D-4826-AD83-8A70BE3F5A74}" sibTransId="{DE8D9470-C98D-4137-934F-016EB936FBF9}"/>
    <dgm:cxn modelId="{97FCCCD6-88B2-45D2-9379-966F99F7A035}" type="presOf" srcId="{187C2A26-9BC2-48B9-B64D-E76A5ED7BDA1}" destId="{93511258-BA21-4D1E-BCEA-6852D8D2E5C5}" srcOrd="0" destOrd="0" presId="urn:microsoft.com/office/officeart/2005/8/layout/hierarchy2"/>
    <dgm:cxn modelId="{EB0E76B8-E8B3-4D81-97D2-AF50DA34AA81}" type="presOf" srcId="{E41FE460-5332-4998-AD45-0FEB5CAE48F4}" destId="{E43D89E4-FAFC-4983-8813-C681143CDF6C}" srcOrd="0" destOrd="0" presId="urn:microsoft.com/office/officeart/2005/8/layout/hierarchy2"/>
    <dgm:cxn modelId="{E9A0F937-C320-4DC0-BB3D-458B821B69EF}" type="presOf" srcId="{6983D328-5C50-4344-AEFA-00071C50C74A}" destId="{C007B180-7A5F-4459-BB54-114DB0D487BA}" srcOrd="0" destOrd="0" presId="urn:microsoft.com/office/officeart/2005/8/layout/hierarchy2"/>
    <dgm:cxn modelId="{11FC0A4F-79FD-4C05-AE69-F9DB6791D611}" type="presOf" srcId="{A64CD680-889F-4529-8742-2F847CDEC0B5}" destId="{E0947CE2-B5C5-4BE1-A458-D690984E8B0F}" srcOrd="0" destOrd="0" presId="urn:microsoft.com/office/officeart/2005/8/layout/hierarchy2"/>
    <dgm:cxn modelId="{25045920-B457-4812-AE24-28450CAA6401}" type="presOf" srcId="{A0B6613B-5DE6-4E8F-B794-82A9089A8646}" destId="{3A338369-870A-4FCB-91C3-61EB2024B9E0}" srcOrd="1" destOrd="0" presId="urn:microsoft.com/office/officeart/2005/8/layout/hierarchy2"/>
    <dgm:cxn modelId="{D71ACEA1-FF8A-48C2-8613-B08A6DEA1027}" type="presOf" srcId="{187C2A26-9BC2-48B9-B64D-E76A5ED7BDA1}" destId="{7B906439-CE5E-4862-9CCE-01839BDB77B4}" srcOrd="1" destOrd="0" presId="urn:microsoft.com/office/officeart/2005/8/layout/hierarchy2"/>
    <dgm:cxn modelId="{71A1C371-6637-493C-BEB0-2C6485086649}" srcId="{0E744B25-964D-4322-BB39-83248F278280}" destId="{A64CD680-889F-4529-8742-2F847CDEC0B5}" srcOrd="0" destOrd="0" parTransId="{01186F25-865B-43C9-8820-1252C2558C1A}" sibTransId="{5DCC67D1-2A45-4C43-9593-8296A6C34A2D}"/>
    <dgm:cxn modelId="{07C7836C-334C-4CE0-B56C-EA0980BEC4E7}" type="presOf" srcId="{EE32D2F0-8E7D-4826-AD83-8A70BE3F5A74}" destId="{19363353-73CD-433C-895C-92DAE672C0FB}" srcOrd="1" destOrd="0" presId="urn:microsoft.com/office/officeart/2005/8/layout/hierarchy2"/>
    <dgm:cxn modelId="{6D0700CB-8C60-43A2-A1D3-93908B35DC7F}" type="presParOf" srcId="{D96F4F53-8E44-4005-9FF6-E2109FC62680}" destId="{6C928C30-FF58-4CF1-B7F9-C70F85F69EBE}" srcOrd="0" destOrd="0" presId="urn:microsoft.com/office/officeart/2005/8/layout/hierarchy2"/>
    <dgm:cxn modelId="{A6B59FC3-64FD-405D-83BD-2B558B21E737}" type="presParOf" srcId="{6C928C30-FF58-4CF1-B7F9-C70F85F69EBE}" destId="{E0947CE2-B5C5-4BE1-A458-D690984E8B0F}" srcOrd="0" destOrd="0" presId="urn:microsoft.com/office/officeart/2005/8/layout/hierarchy2"/>
    <dgm:cxn modelId="{63CA8B1C-DE5D-496C-B66E-7F80745E75CD}" type="presParOf" srcId="{6C928C30-FF58-4CF1-B7F9-C70F85F69EBE}" destId="{40E4EF65-4219-419A-BFE8-9326836B5FCD}" srcOrd="1" destOrd="0" presId="urn:microsoft.com/office/officeart/2005/8/layout/hierarchy2"/>
    <dgm:cxn modelId="{E08747D7-8B73-48C5-B2ED-08E159AD09AA}" type="presParOf" srcId="{40E4EF65-4219-419A-BFE8-9326836B5FCD}" destId="{8890B86E-D636-407A-944A-E10CD6813FE2}" srcOrd="0" destOrd="0" presId="urn:microsoft.com/office/officeart/2005/8/layout/hierarchy2"/>
    <dgm:cxn modelId="{4FE76318-BAF5-4E2C-AD6E-32D648BB1A57}" type="presParOf" srcId="{8890B86E-D636-407A-944A-E10CD6813FE2}" destId="{8C8B44E5-BC9F-4C23-8554-6FB06EACD7D5}" srcOrd="0" destOrd="0" presId="urn:microsoft.com/office/officeart/2005/8/layout/hierarchy2"/>
    <dgm:cxn modelId="{8C3167DB-345C-4A53-9D00-09AFC56BD492}" type="presParOf" srcId="{40E4EF65-4219-419A-BFE8-9326836B5FCD}" destId="{31F079E9-B5D5-4DDC-8607-45913FEB87D5}" srcOrd="1" destOrd="0" presId="urn:microsoft.com/office/officeart/2005/8/layout/hierarchy2"/>
    <dgm:cxn modelId="{CC962542-8782-4B93-9A77-9B9F1B1E1891}" type="presParOf" srcId="{31F079E9-B5D5-4DDC-8607-45913FEB87D5}" destId="{C007B180-7A5F-4459-BB54-114DB0D487BA}" srcOrd="0" destOrd="0" presId="urn:microsoft.com/office/officeart/2005/8/layout/hierarchy2"/>
    <dgm:cxn modelId="{65B98AD4-89DC-4C37-BBEA-7487B09A3269}" type="presParOf" srcId="{31F079E9-B5D5-4DDC-8607-45913FEB87D5}" destId="{0D8548CC-A608-43F5-9981-1EE1CA70857C}" srcOrd="1" destOrd="0" presId="urn:microsoft.com/office/officeart/2005/8/layout/hierarchy2"/>
    <dgm:cxn modelId="{47575F56-E57C-42B5-AF09-7CF8F0AEBD35}" type="presParOf" srcId="{0D8548CC-A608-43F5-9981-1EE1CA70857C}" destId="{9279DB6A-3D81-42AA-8034-3D8B20A4D72A}" srcOrd="0" destOrd="0" presId="urn:microsoft.com/office/officeart/2005/8/layout/hierarchy2"/>
    <dgm:cxn modelId="{9CE9F434-29E7-4A38-8405-C2CF05658BBA}" type="presParOf" srcId="{9279DB6A-3D81-42AA-8034-3D8B20A4D72A}" destId="{3A338369-870A-4FCB-91C3-61EB2024B9E0}" srcOrd="0" destOrd="0" presId="urn:microsoft.com/office/officeart/2005/8/layout/hierarchy2"/>
    <dgm:cxn modelId="{901748B8-49ED-4726-A268-C9D2512AE529}" type="presParOf" srcId="{0D8548CC-A608-43F5-9981-1EE1CA70857C}" destId="{F7793D9B-D30C-4DE9-85A1-73CEC49627B0}" srcOrd="1" destOrd="0" presId="urn:microsoft.com/office/officeart/2005/8/layout/hierarchy2"/>
    <dgm:cxn modelId="{B1F3FF8C-25C5-4CAD-9004-F210AE44A35D}" type="presParOf" srcId="{F7793D9B-D30C-4DE9-85A1-73CEC49627B0}" destId="{E43D89E4-FAFC-4983-8813-C681143CDF6C}" srcOrd="0" destOrd="0" presId="urn:microsoft.com/office/officeart/2005/8/layout/hierarchy2"/>
    <dgm:cxn modelId="{5C2211FD-0813-4B0B-BEC1-E83D0CAE424B}" type="presParOf" srcId="{F7793D9B-D30C-4DE9-85A1-73CEC49627B0}" destId="{8E02F2E5-85F7-41C4-A5BF-76571F6C40B6}" srcOrd="1" destOrd="0" presId="urn:microsoft.com/office/officeart/2005/8/layout/hierarchy2"/>
    <dgm:cxn modelId="{43984268-665B-4174-A256-12CB9D77A5AD}" type="presParOf" srcId="{0D8548CC-A608-43F5-9981-1EE1CA70857C}" destId="{93511258-BA21-4D1E-BCEA-6852D8D2E5C5}" srcOrd="2" destOrd="0" presId="urn:microsoft.com/office/officeart/2005/8/layout/hierarchy2"/>
    <dgm:cxn modelId="{CCABA014-2CB3-4FAE-B734-9BC9AF2A4BB7}" type="presParOf" srcId="{93511258-BA21-4D1E-BCEA-6852D8D2E5C5}" destId="{7B906439-CE5E-4862-9CCE-01839BDB77B4}" srcOrd="0" destOrd="0" presId="urn:microsoft.com/office/officeart/2005/8/layout/hierarchy2"/>
    <dgm:cxn modelId="{748A2185-03DF-4520-B24A-76D474FAA742}" type="presParOf" srcId="{0D8548CC-A608-43F5-9981-1EE1CA70857C}" destId="{8EF28272-DE03-4B88-BF6A-804740E01141}" srcOrd="3" destOrd="0" presId="urn:microsoft.com/office/officeart/2005/8/layout/hierarchy2"/>
    <dgm:cxn modelId="{5E52DED0-E199-4319-BEB7-F8FD8B6024A5}" type="presParOf" srcId="{8EF28272-DE03-4B88-BF6A-804740E01141}" destId="{64039832-04BC-4572-AD5F-77634785C29C}" srcOrd="0" destOrd="0" presId="urn:microsoft.com/office/officeart/2005/8/layout/hierarchy2"/>
    <dgm:cxn modelId="{363BFBBA-2EFB-4734-B528-6A84C37C1671}" type="presParOf" srcId="{8EF28272-DE03-4B88-BF6A-804740E01141}" destId="{5AB18696-BE3D-4F1C-88C5-E8609141C161}" srcOrd="1" destOrd="0" presId="urn:microsoft.com/office/officeart/2005/8/layout/hierarchy2"/>
    <dgm:cxn modelId="{7FE29C7F-64B1-4F46-8D62-5851E66325EC}" type="presParOf" srcId="{40E4EF65-4219-419A-BFE8-9326836B5FCD}" destId="{263D00F2-BD7F-456B-8452-3AE32B522806}" srcOrd="2" destOrd="0" presId="urn:microsoft.com/office/officeart/2005/8/layout/hierarchy2"/>
    <dgm:cxn modelId="{F3F5CE03-209B-4A2B-8716-D6A597AD7005}" type="presParOf" srcId="{263D00F2-BD7F-456B-8452-3AE32B522806}" destId="{19363353-73CD-433C-895C-92DAE672C0FB}" srcOrd="0" destOrd="0" presId="urn:microsoft.com/office/officeart/2005/8/layout/hierarchy2"/>
    <dgm:cxn modelId="{5AD15C4B-2B90-42B6-BDF8-EFF01E73CE0E}" type="presParOf" srcId="{40E4EF65-4219-419A-BFE8-9326836B5FCD}" destId="{2CB824F6-22D9-41D2-A21A-294922601FF2}" srcOrd="3" destOrd="0" presId="urn:microsoft.com/office/officeart/2005/8/layout/hierarchy2"/>
    <dgm:cxn modelId="{42FF0163-7A36-44D4-BAAE-2950C7620CAD}" type="presParOf" srcId="{2CB824F6-22D9-41D2-A21A-294922601FF2}" destId="{E6DD9483-D1A2-402B-BE1A-DDA885BB0EEA}" srcOrd="0" destOrd="0" presId="urn:microsoft.com/office/officeart/2005/8/layout/hierarchy2"/>
    <dgm:cxn modelId="{38E82162-CB36-48C8-818A-ED319441F709}" type="presParOf" srcId="{2CB824F6-22D9-41D2-A21A-294922601FF2}" destId="{9CA6ED75-C4BD-4AEC-9FC3-829FDCA80F7C}"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947CE2-B5C5-4BE1-A458-D690984E8B0F}">
      <dsp:nvSpPr>
        <dsp:cNvPr id="0" name=""/>
        <dsp:cNvSpPr/>
      </dsp:nvSpPr>
      <dsp:spPr>
        <a:xfrm>
          <a:off x="1997263" y="891861"/>
          <a:ext cx="1881096" cy="940548"/>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a:t>Data Analysis</a:t>
          </a:r>
          <a:endParaRPr lang="el-GR" sz="3000" kern="1200" dirty="0"/>
        </a:p>
      </dsp:txBody>
      <dsp:txXfrm>
        <a:off x="2024811" y="919409"/>
        <a:ext cx="1826000" cy="885452"/>
      </dsp:txXfrm>
    </dsp:sp>
    <dsp:sp modelId="{8890B86E-D636-407A-944A-E10CD6813FE2}">
      <dsp:nvSpPr>
        <dsp:cNvPr id="0" name=""/>
        <dsp:cNvSpPr/>
      </dsp:nvSpPr>
      <dsp:spPr>
        <a:xfrm rot="19322612">
          <a:off x="3785847" y="1060126"/>
          <a:ext cx="874728" cy="66005"/>
        </a:xfrm>
        <a:custGeom>
          <a:avLst/>
          <a:gdLst/>
          <a:ahLst/>
          <a:cxnLst/>
          <a:rect l="0" t="0" r="0" b="0"/>
          <a:pathLst>
            <a:path>
              <a:moveTo>
                <a:pt x="0" y="33002"/>
              </a:moveTo>
              <a:lnTo>
                <a:pt x="874728" y="33002"/>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4201343" y="1071260"/>
        <a:ext cx="43736" cy="43736"/>
      </dsp:txXfrm>
    </dsp:sp>
    <dsp:sp modelId="{C007B180-7A5F-4459-BB54-114DB0D487BA}">
      <dsp:nvSpPr>
        <dsp:cNvPr id="0" name=""/>
        <dsp:cNvSpPr/>
      </dsp:nvSpPr>
      <dsp:spPr>
        <a:xfrm>
          <a:off x="4568063" y="353848"/>
          <a:ext cx="1881096" cy="940548"/>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a:t>Big Data Analytics</a:t>
          </a:r>
          <a:endParaRPr lang="el-GR" sz="3000" kern="1200" dirty="0"/>
        </a:p>
      </dsp:txBody>
      <dsp:txXfrm>
        <a:off x="4595611" y="381396"/>
        <a:ext cx="1826000" cy="885452"/>
      </dsp:txXfrm>
    </dsp:sp>
    <dsp:sp modelId="{9279DB6A-3D81-42AA-8034-3D8B20A4D72A}">
      <dsp:nvSpPr>
        <dsp:cNvPr id="0" name=""/>
        <dsp:cNvSpPr/>
      </dsp:nvSpPr>
      <dsp:spPr>
        <a:xfrm rot="20244275">
          <a:off x="6415571" y="622987"/>
          <a:ext cx="875184" cy="66005"/>
        </a:xfrm>
        <a:custGeom>
          <a:avLst/>
          <a:gdLst/>
          <a:ahLst/>
          <a:cxnLst/>
          <a:rect l="0" t="0" r="0" b="0"/>
          <a:pathLst>
            <a:path>
              <a:moveTo>
                <a:pt x="0" y="33002"/>
              </a:moveTo>
              <a:lnTo>
                <a:pt x="875184" y="33002"/>
              </a:lnTo>
            </a:path>
          </a:pathLst>
        </a:custGeom>
        <a:noFill/>
        <a:ln w="25400" cap="flat" cmpd="sng" algn="ctr">
          <a:solidFill>
            <a:schemeClr val="accent1">
              <a:shade val="8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6831283" y="634110"/>
        <a:ext cx="43759" cy="43759"/>
      </dsp:txXfrm>
    </dsp:sp>
    <dsp:sp modelId="{E43D89E4-FAFC-4983-8813-C681143CDF6C}">
      <dsp:nvSpPr>
        <dsp:cNvPr id="0" name=""/>
        <dsp:cNvSpPr/>
      </dsp:nvSpPr>
      <dsp:spPr>
        <a:xfrm>
          <a:off x="7257166" y="17583"/>
          <a:ext cx="1881096" cy="940548"/>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a:t>Batch Processing</a:t>
          </a:r>
          <a:endParaRPr lang="el-GR" sz="3000" kern="1200" dirty="0"/>
        </a:p>
      </dsp:txBody>
      <dsp:txXfrm>
        <a:off x="7284714" y="45131"/>
        <a:ext cx="1826000" cy="885452"/>
      </dsp:txXfrm>
    </dsp:sp>
    <dsp:sp modelId="{93511258-BA21-4D1E-BCEA-6852D8D2E5C5}">
      <dsp:nvSpPr>
        <dsp:cNvPr id="0" name=""/>
        <dsp:cNvSpPr/>
      </dsp:nvSpPr>
      <dsp:spPr>
        <a:xfrm rot="2583248">
          <a:off x="6291716" y="1190260"/>
          <a:ext cx="1169318" cy="66005"/>
        </a:xfrm>
        <a:custGeom>
          <a:avLst/>
          <a:gdLst/>
          <a:ahLst/>
          <a:cxnLst/>
          <a:rect l="0" t="0" r="0" b="0"/>
          <a:pathLst>
            <a:path>
              <a:moveTo>
                <a:pt x="0" y="33002"/>
              </a:moveTo>
              <a:lnTo>
                <a:pt x="1169318" y="33002"/>
              </a:lnTo>
            </a:path>
          </a:pathLst>
        </a:custGeom>
        <a:noFill/>
        <a:ln w="25400" cap="flat" cmpd="sng" algn="ctr">
          <a:solidFill>
            <a:schemeClr val="accent1">
              <a:shade val="8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6847143" y="1194030"/>
        <a:ext cx="58465" cy="58465"/>
      </dsp:txXfrm>
    </dsp:sp>
    <dsp:sp modelId="{64039832-04BC-4572-AD5F-77634785C29C}">
      <dsp:nvSpPr>
        <dsp:cNvPr id="0" name=""/>
        <dsp:cNvSpPr/>
      </dsp:nvSpPr>
      <dsp:spPr>
        <a:xfrm>
          <a:off x="7303591" y="1152129"/>
          <a:ext cx="1863339" cy="940548"/>
        </a:xfrm>
        <a:prstGeom prst="roundRect">
          <a:avLst>
            <a:gd name="adj" fmla="val 10000"/>
          </a:avLst>
        </a:prstGeom>
        <a:solidFill>
          <a:schemeClr val="accent5"/>
        </a:soli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a:t>Streaming Analytics</a:t>
          </a:r>
          <a:endParaRPr lang="el-GR" sz="3000" kern="1200" dirty="0"/>
        </a:p>
      </dsp:txBody>
      <dsp:txXfrm>
        <a:off x="7331139" y="1179677"/>
        <a:ext cx="1808243" cy="885452"/>
      </dsp:txXfrm>
    </dsp:sp>
    <dsp:sp modelId="{263D00F2-BD7F-456B-8452-3AE32B522806}">
      <dsp:nvSpPr>
        <dsp:cNvPr id="0" name=""/>
        <dsp:cNvSpPr/>
      </dsp:nvSpPr>
      <dsp:spPr>
        <a:xfrm rot="2801164">
          <a:off x="3720508" y="1694902"/>
          <a:ext cx="1005406" cy="66005"/>
        </a:xfrm>
        <a:custGeom>
          <a:avLst/>
          <a:gdLst/>
          <a:ahLst/>
          <a:cxnLst/>
          <a:rect l="0" t="0" r="0" b="0"/>
          <a:pathLst>
            <a:path>
              <a:moveTo>
                <a:pt x="0" y="33002"/>
              </a:moveTo>
              <a:lnTo>
                <a:pt x="1005406" y="33002"/>
              </a:lnTo>
            </a:path>
          </a:pathLst>
        </a:custGeom>
        <a:noFill/>
        <a:ln w="25400" cap="flat" cmpd="sng" algn="ctr">
          <a:solidFill>
            <a:schemeClr val="accent1">
              <a:shade val="60000"/>
              <a:hueOff val="0"/>
              <a:satOff val="0"/>
              <a:lumOff val="0"/>
              <a:alphaOff val="0"/>
            </a:schemeClr>
          </a:solidFill>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a:off x="4198076" y="1702769"/>
        <a:ext cx="50270" cy="50270"/>
      </dsp:txXfrm>
    </dsp:sp>
    <dsp:sp modelId="{E6DD9483-D1A2-402B-BE1A-DDA885BB0EEA}">
      <dsp:nvSpPr>
        <dsp:cNvPr id="0" name=""/>
        <dsp:cNvSpPr/>
      </dsp:nvSpPr>
      <dsp:spPr>
        <a:xfrm>
          <a:off x="4568063" y="1623400"/>
          <a:ext cx="1881096" cy="940548"/>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100000"/>
                <a:shade val="100000"/>
                <a:satMod val="155000"/>
              </a:schemeClr>
            </a:gs>
          </a:gsLst>
          <a:lin ang="16200000" scaled="0"/>
        </a:gradFill>
        <a:ln>
          <a:noFill/>
        </a:ln>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accen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en-US" sz="3000" kern="1200" dirty="0"/>
            <a:t>Traditional Analytics</a:t>
          </a:r>
          <a:endParaRPr lang="el-GR" sz="3000" kern="1200" dirty="0"/>
        </a:p>
      </dsp:txBody>
      <dsp:txXfrm>
        <a:off x="4595611" y="1650948"/>
        <a:ext cx="1826000" cy="8854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5B4EDC-59C0-49C7-8ADA-5A781B329E02}" type="datetimeFigureOut">
              <a:rPr lang="en-US"/>
              <a:t>11/25/2019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429053-DC2A-4342-ADD4-2FD729D91E2C}" type="slidenum">
              <a:rPr/>
              <a:t>‹#›</a:t>
            </a:fld>
            <a:endParaRPr/>
          </a:p>
        </p:txBody>
      </p:sp>
    </p:spTree>
    <p:extLst>
      <p:ext uri="{BB962C8B-B14F-4D97-AF65-F5344CB8AC3E}">
        <p14:creationId xmlns:p14="http://schemas.microsoft.com/office/powerpoint/2010/main" val="4232045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8D46A-B586-417D-BFBD-8C8FE0AAF762}" type="datetimeFigureOut">
              <a:rPr lang="en-US"/>
              <a:t>11/25/2019</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A5BD7-F043-4D1B-AA17-CD412FC534DE}" type="slidenum">
              <a:rPr/>
              <a:t>‹#›</a:t>
            </a:fld>
            <a:endParaRPr/>
          </a:p>
        </p:txBody>
      </p:sp>
    </p:spTree>
    <p:extLst>
      <p:ext uri="{BB962C8B-B14F-4D97-AF65-F5344CB8AC3E}">
        <p14:creationId xmlns:p14="http://schemas.microsoft.com/office/powerpoint/2010/main" val="27670578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3EBA5BD7-F043-4D1B-AA17-CD412FC534DE}" type="slidenum">
              <a:rPr lang="el-GR" smtClean="0"/>
              <a:t>1</a:t>
            </a:fld>
            <a:endParaRPr lang="el-GR"/>
          </a:p>
        </p:txBody>
      </p:sp>
    </p:spTree>
    <p:extLst>
      <p:ext uri="{BB962C8B-B14F-4D97-AF65-F5344CB8AC3E}">
        <p14:creationId xmlns:p14="http://schemas.microsoft.com/office/powerpoint/2010/main" val="2669053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3EBA5BD7-F043-4D1B-AA17-CD412FC534DE}" type="slidenum">
              <a:rPr lang="el-GR" smtClean="0"/>
              <a:t>3</a:t>
            </a:fld>
            <a:endParaRPr lang="el-GR"/>
          </a:p>
        </p:txBody>
      </p:sp>
    </p:spTree>
    <p:extLst>
      <p:ext uri="{BB962C8B-B14F-4D97-AF65-F5344CB8AC3E}">
        <p14:creationId xmlns:p14="http://schemas.microsoft.com/office/powerpoint/2010/main" val="2557622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3EBA5BD7-F043-4D1B-AA17-CD412FC534DE}" type="slidenum">
              <a:rPr lang="el-GR" smtClean="0"/>
              <a:t>4</a:t>
            </a:fld>
            <a:endParaRPr lang="el-GR"/>
          </a:p>
        </p:txBody>
      </p:sp>
    </p:spTree>
    <p:extLst>
      <p:ext uri="{BB962C8B-B14F-4D97-AF65-F5344CB8AC3E}">
        <p14:creationId xmlns:p14="http://schemas.microsoft.com/office/powerpoint/2010/main" val="1471924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A5BD7-F043-4D1B-AA17-CD412FC534DE}" type="slidenum">
              <a:rPr lang="en-US" smtClean="0"/>
              <a:t>5</a:t>
            </a:fld>
            <a:endParaRPr lang="en-US"/>
          </a:p>
        </p:txBody>
      </p:sp>
    </p:spTree>
    <p:extLst>
      <p:ext uri="{BB962C8B-B14F-4D97-AF65-F5344CB8AC3E}">
        <p14:creationId xmlns:p14="http://schemas.microsoft.com/office/powerpoint/2010/main" val="4117229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1" name="diagonals"/>
          <p:cNvGrpSpPr/>
          <p:nvPr/>
        </p:nvGrpSpPr>
        <p:grpSpPr>
          <a:xfrm>
            <a:off x="7516443" y="4145281"/>
            <a:ext cx="4686117" cy="2731407"/>
            <a:chOff x="5638800" y="3108960"/>
            <a:chExt cx="3515503" cy="2048555"/>
          </a:xfrm>
        </p:grpSpPr>
        <p:cxnSp>
          <p:nvCxnSpPr>
            <p:cNvPr id="14" name="Straight Connector 13"/>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grpSp>
        <p:nvGrpSpPr>
          <p:cNvPr id="12" name="bottom lines"/>
          <p:cNvGrpSpPr/>
          <p:nvPr/>
        </p:nvGrpSpPr>
        <p:grpSpPr>
          <a:xfrm>
            <a:off x="-8916" y="6057149"/>
            <a:ext cx="5498726" cy="820207"/>
            <a:chOff x="-6689" y="4553748"/>
            <a:chExt cx="4125119" cy="615155"/>
          </a:xfrm>
        </p:grpSpPr>
        <p:sp>
          <p:nvSpPr>
            <p:cNvPr id="9" name="Freeform 8"/>
            <p:cNvSpPr/>
            <p:nvPr/>
          </p:nvSpPr>
          <p:spPr>
            <a:xfrm rot="16200000">
              <a:off x="1754302" y="2802395"/>
              <a:ext cx="612775" cy="411548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4115481 h 4115481"/>
                <a:gd name="connsiteX1" fmla="*/ 612775 w 612775"/>
                <a:gd name="connsiteY1" fmla="*/ 3180443 h 4115481"/>
                <a:gd name="connsiteX2" fmla="*/ 612775 w 612775"/>
                <a:gd name="connsiteY2" fmla="*/ 0 h 4115481"/>
              </a:gdLst>
              <a:ahLst/>
              <a:cxnLst>
                <a:cxn ang="0">
                  <a:pos x="connsiteX0" y="connsiteY0"/>
                </a:cxn>
                <a:cxn ang="0">
                  <a:pos x="connsiteX1" y="connsiteY1"/>
                </a:cxn>
                <a:cxn ang="0">
                  <a:pos x="connsiteX2" y="connsiteY2"/>
                </a:cxn>
              </a:cxnLst>
              <a:rect l="l" t="t" r="r" b="b"/>
              <a:pathLst>
                <a:path w="612775" h="4115481">
                  <a:moveTo>
                    <a:pt x="0" y="4115481"/>
                  </a:moveTo>
                  <a:lnTo>
                    <a:pt x="612775" y="3180443"/>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0" name="Freeform 9"/>
            <p:cNvSpPr/>
            <p:nvPr/>
          </p:nvSpPr>
          <p:spPr>
            <a:xfrm rot="16200000">
              <a:off x="1604659" y="3152814"/>
              <a:ext cx="410751" cy="3621427"/>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 name="connsiteX0" fmla="*/ 0 w 410751"/>
                <a:gd name="connsiteY0" fmla="*/ 3614170 h 3614170"/>
                <a:gd name="connsiteX1" fmla="*/ 410751 w 410751"/>
                <a:gd name="connsiteY1" fmla="*/ 2990994 h 3614170"/>
                <a:gd name="connsiteX2" fmla="*/ 405947 w 410751"/>
                <a:gd name="connsiteY2" fmla="*/ 0 h 3614170"/>
                <a:gd name="connsiteX0" fmla="*/ 0 w 410751"/>
                <a:gd name="connsiteY0" fmla="*/ 3621427 h 3621427"/>
                <a:gd name="connsiteX1" fmla="*/ 410751 w 410751"/>
                <a:gd name="connsiteY1" fmla="*/ 2998251 h 3621427"/>
                <a:gd name="connsiteX2" fmla="*/ 405947 w 410751"/>
                <a:gd name="connsiteY2" fmla="*/ 0 h 3621427"/>
              </a:gdLst>
              <a:ahLst/>
              <a:cxnLst>
                <a:cxn ang="0">
                  <a:pos x="connsiteX0" y="connsiteY0"/>
                </a:cxn>
                <a:cxn ang="0">
                  <a:pos x="connsiteX1" y="connsiteY1"/>
                </a:cxn>
                <a:cxn ang="0">
                  <a:pos x="connsiteX2" y="connsiteY2"/>
                </a:cxn>
              </a:cxnLst>
              <a:rect l="l" t="t" r="r" b="b"/>
              <a:pathLst>
                <a:path w="410751" h="3621427">
                  <a:moveTo>
                    <a:pt x="0" y="3621427"/>
                  </a:moveTo>
                  <a:lnTo>
                    <a:pt x="410751" y="2998251"/>
                  </a:lnTo>
                  <a:cubicBezTo>
                    <a:pt x="410359" y="2065358"/>
                    <a:pt x="406339" y="932893"/>
                    <a:pt x="405947" y="0"/>
                  </a:cubicBez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11" name="Freeform 10"/>
            <p:cNvSpPr/>
            <p:nvPr/>
          </p:nvSpPr>
          <p:spPr>
            <a:xfrm rot="16200000">
              <a:off x="1462308" y="3453376"/>
              <a:ext cx="241768" cy="31797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 name="connsiteX0" fmla="*/ 0 w 241768"/>
                <a:gd name="connsiteY0" fmla="*/ 3179761 h 3179761"/>
                <a:gd name="connsiteX1" fmla="*/ 238919 w 241768"/>
                <a:gd name="connsiteY1" fmla="*/ 2819370 h 3179761"/>
                <a:gd name="connsiteX2" fmla="*/ 241754 w 241768"/>
                <a:gd name="connsiteY2" fmla="*/ 0 h 3179761"/>
              </a:gdLst>
              <a:ahLst/>
              <a:cxnLst>
                <a:cxn ang="0">
                  <a:pos x="connsiteX0" y="connsiteY0"/>
                </a:cxn>
                <a:cxn ang="0">
                  <a:pos x="connsiteX1" y="connsiteY1"/>
                </a:cxn>
                <a:cxn ang="0">
                  <a:pos x="connsiteX2" y="connsiteY2"/>
                </a:cxn>
              </a:cxnLst>
              <a:rect l="l" t="t" r="r" b="b"/>
              <a:pathLst>
                <a:path w="241768" h="3179761">
                  <a:moveTo>
                    <a:pt x="0" y="3179761"/>
                  </a:moveTo>
                  <a:lnTo>
                    <a:pt x="238919" y="2819370"/>
                  </a:lnTo>
                  <a:cubicBezTo>
                    <a:pt x="238654" y="1947313"/>
                    <a:pt x="242019" y="872057"/>
                    <a:pt x="241754"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ctrTitle"/>
          </p:nvPr>
        </p:nvSpPr>
        <p:spPr>
          <a:xfrm>
            <a:off x="1625176" y="584200"/>
            <a:ext cx="8735325" cy="2000251"/>
          </a:xfrm>
        </p:spPr>
        <p:txBody>
          <a:bodyPr>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1625176" y="2616200"/>
            <a:ext cx="8735325" cy="1752600"/>
          </a:xfrm>
        </p:spPr>
        <p:txBody>
          <a:bodyPr>
            <a:normAutofit/>
          </a:bodyPr>
          <a:lstStyle>
            <a:lvl1pPr marL="0" indent="0" algn="l">
              <a:spcBef>
                <a:spcPts val="0"/>
              </a:spcBef>
              <a:buNone/>
              <a:defRPr sz="2800" cap="all" spc="200" baseline="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
        <p:nvSpPr>
          <p:cNvPr id="22" name="Date Placeholder 21"/>
          <p:cNvSpPr>
            <a:spLocks noGrp="1"/>
          </p:cNvSpPr>
          <p:nvPr>
            <p:ph type="dt" sz="half" idx="10"/>
          </p:nvPr>
        </p:nvSpPr>
        <p:spPr/>
        <p:txBody>
          <a:bodyPr/>
          <a:lstStyle/>
          <a:p>
            <a:fld id="{F1FB2DD6-FE25-4CF8-9682-2AF8473985A8}" type="datetime1">
              <a:rPr lang="en-US" smtClean="0"/>
              <a:t>11/25/2019</a:t>
            </a:fld>
            <a:endParaRPr/>
          </a:p>
        </p:txBody>
      </p:sp>
      <p:sp>
        <p:nvSpPr>
          <p:cNvPr id="23" name="Footer Placeholder 22"/>
          <p:cNvSpPr>
            <a:spLocks noGrp="1"/>
          </p:cNvSpPr>
          <p:nvPr>
            <p:ph type="ftr" sz="quarter" idx="11"/>
          </p:nvPr>
        </p:nvSpPr>
        <p:spPr/>
        <p:txBody>
          <a:bodyPr/>
          <a:lstStyle/>
          <a:p>
            <a:r>
              <a:rPr lang="en-US"/>
              <a:t>Nikos Kougianos - Streaming Analytics</a:t>
            </a:r>
            <a:endParaRPr/>
          </a:p>
        </p:txBody>
      </p:sp>
      <p:sp>
        <p:nvSpPr>
          <p:cNvPr id="24" name="Slide Number Placeholder 2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847488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BFA6D850-3F3D-413A-BB59-C0DE37700C0E}" type="datetime1">
              <a:rPr lang="en-US" smtClean="0"/>
              <a:t>11/25/2019</a:t>
            </a:fld>
            <a:endParaRPr/>
          </a:p>
        </p:txBody>
      </p:sp>
      <p:sp>
        <p:nvSpPr>
          <p:cNvPr id="5" name="Footer Placeholder 4"/>
          <p:cNvSpPr>
            <a:spLocks noGrp="1"/>
          </p:cNvSpPr>
          <p:nvPr>
            <p:ph type="ftr" sz="quarter" idx="11"/>
          </p:nvPr>
        </p:nvSpPr>
        <p:spPr/>
        <p:txBody>
          <a:bodyPr/>
          <a:lstStyle/>
          <a:p>
            <a:r>
              <a:rPr lang="en-US"/>
              <a:t>Nikos Kougianos - Streaming Analytics</a:t>
            </a:r>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996675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584200"/>
            <a:ext cx="2742486" cy="55880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8882" y="584200"/>
            <a:ext cx="7414869" cy="55880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40C1E9A-BF7A-4888-93BF-FCB291C2C9C5}" type="datetime1">
              <a:rPr lang="en-US" smtClean="0"/>
              <a:t>11/25/2019</a:t>
            </a:fld>
            <a:endParaRPr/>
          </a:p>
        </p:txBody>
      </p:sp>
      <p:sp>
        <p:nvSpPr>
          <p:cNvPr id="5" name="Footer Placeholder 4"/>
          <p:cNvSpPr>
            <a:spLocks noGrp="1"/>
          </p:cNvSpPr>
          <p:nvPr>
            <p:ph type="ftr" sz="quarter" idx="11"/>
          </p:nvPr>
        </p:nvSpPr>
        <p:spPr/>
        <p:txBody>
          <a:bodyPr/>
          <a:lstStyle/>
          <a:p>
            <a:r>
              <a:rPr lang="en-US"/>
              <a:t>Nikos Kougianos - Streaming Analytics</a:t>
            </a:r>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886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F9C2B64F-7404-4077-BC41-78DA9EB75641}" type="datetime1">
              <a:rPr lang="en-US" smtClean="0"/>
              <a:t>11/25/2019</a:t>
            </a:fld>
            <a:endParaRPr/>
          </a:p>
        </p:txBody>
      </p:sp>
      <p:sp>
        <p:nvSpPr>
          <p:cNvPr id="5" name="Footer Placeholder 4"/>
          <p:cNvSpPr>
            <a:spLocks noGrp="1"/>
          </p:cNvSpPr>
          <p:nvPr>
            <p:ph type="ftr" sz="quarter" idx="11"/>
          </p:nvPr>
        </p:nvSpPr>
        <p:spPr/>
        <p:txBody>
          <a:bodyPr/>
          <a:lstStyle/>
          <a:p>
            <a:r>
              <a:rPr lang="en-US"/>
              <a:t>Nikos Kougianos - Streaming Analytics</a:t>
            </a:r>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406769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1" name="diagonals"/>
          <p:cNvGrpSpPr/>
          <p:nvPr/>
        </p:nvGrpSpPr>
        <p:grpSpPr>
          <a:xfrm>
            <a:off x="7516443" y="4145281"/>
            <a:ext cx="4686117" cy="2731407"/>
            <a:chOff x="5638800" y="3108960"/>
            <a:chExt cx="3515503" cy="2048555"/>
          </a:xfrm>
        </p:grpSpPr>
        <p:cxnSp>
          <p:nvCxnSpPr>
            <p:cNvPr id="12" name="Straight Connector 11"/>
            <p:cNvCxnSpPr/>
            <p:nvPr/>
          </p:nvCxnSpPr>
          <p:spPr>
            <a:xfrm flipV="1">
              <a:off x="5638800" y="3108960"/>
              <a:ext cx="3515503" cy="2037116"/>
            </a:xfrm>
            <a:prstGeom prst="line">
              <a:avLst/>
            </a:pr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p:nvCxnSpPr>
          <p:spPr>
            <a:xfrm flipV="1">
              <a:off x="6004643" y="3333750"/>
              <a:ext cx="3149660" cy="1823765"/>
            </a:xfrm>
            <a:prstGeom prst="line">
              <a:avLst/>
            </a:pr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Connector 13"/>
            <p:cNvCxnSpPr/>
            <p:nvPr/>
          </p:nvCxnSpPr>
          <p:spPr>
            <a:xfrm flipV="1">
              <a:off x="6388342" y="3549891"/>
              <a:ext cx="2765961" cy="1600149"/>
            </a:xfrm>
            <a:prstGeom prst="line">
              <a:avLst/>
            </a:pr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a:xfrm>
            <a:off x="1625177" y="2209801"/>
            <a:ext cx="8938472" cy="2764335"/>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625176" y="4951266"/>
            <a:ext cx="7069519" cy="1220933"/>
          </a:xfrm>
        </p:spPr>
        <p:txBody>
          <a:bodyPr anchor="t">
            <a:normAutofit/>
          </a:bodyPr>
          <a:lstStyle>
            <a:lvl1pPr marL="0" indent="0">
              <a:spcBef>
                <a:spcPts val="0"/>
              </a:spcBef>
              <a:buNone/>
              <a:defRPr sz="2800" cap="all" spc="200" baseline="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404E6C-B9DE-4772-A55D-456963A69EF2}" type="datetime1">
              <a:rPr lang="en-US" smtClean="0"/>
              <a:t>11/25/2019</a:t>
            </a:fld>
            <a:endParaRPr/>
          </a:p>
        </p:txBody>
      </p:sp>
      <p:sp>
        <p:nvSpPr>
          <p:cNvPr id="5" name="Footer Placeholder 4"/>
          <p:cNvSpPr>
            <a:spLocks noGrp="1"/>
          </p:cNvSpPr>
          <p:nvPr>
            <p:ph type="ftr" sz="quarter" idx="11"/>
          </p:nvPr>
        </p:nvSpPr>
        <p:spPr/>
        <p:txBody>
          <a:bodyPr/>
          <a:lstStyle/>
          <a:p>
            <a:r>
              <a:rPr lang="en-US"/>
              <a:t>Nikos Kougianos - Streaming Analytics</a:t>
            </a:r>
            <a:endParaRPr/>
          </a:p>
        </p:txBody>
      </p:sp>
      <p:sp>
        <p:nvSpPr>
          <p:cNvPr id="6" name="Slide Number Placeholder 5"/>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61633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18883"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00707" y="1706880"/>
            <a:ext cx="5078677" cy="446532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58EBC942-B80C-432D-A971-6E25EEA2B633}" type="datetime1">
              <a:rPr lang="en-US" smtClean="0"/>
              <a:t>11/25/2019</a:t>
            </a:fld>
            <a:endParaRPr/>
          </a:p>
        </p:txBody>
      </p:sp>
      <p:sp>
        <p:nvSpPr>
          <p:cNvPr id="6" name="Footer Placeholder 5"/>
          <p:cNvSpPr>
            <a:spLocks noGrp="1"/>
          </p:cNvSpPr>
          <p:nvPr>
            <p:ph type="ftr" sz="quarter" idx="11"/>
          </p:nvPr>
        </p:nvSpPr>
        <p:spPr/>
        <p:txBody>
          <a:bodyPr/>
          <a:lstStyle/>
          <a:p>
            <a:r>
              <a:rPr lang="en-US"/>
              <a:t>Nikos Kougianos - Streaming Analytics</a:t>
            </a:r>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3557647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8883"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1218883"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a:lvl6pPr>
            <a:lvl7pPr>
              <a:defRPr sz="2000" baseline="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496644" y="1701800"/>
            <a:ext cx="5082740" cy="914400"/>
          </a:xfrm>
        </p:spPr>
        <p:txBody>
          <a:bodyPr anchor="b">
            <a:normAutofit/>
          </a:bodyPr>
          <a:lstStyle>
            <a:lvl1pPr marL="0" indent="0">
              <a:spcBef>
                <a:spcPts val="0"/>
              </a:spcBef>
              <a:buNone/>
              <a:defRPr sz="2800" b="0" cap="all" spc="200" baseline="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500707" y="2717800"/>
            <a:ext cx="5078677" cy="3454400"/>
          </a:xfrm>
        </p:spPr>
        <p:txBody>
          <a:bodyPr>
            <a:noAutofit/>
          </a:bodyPr>
          <a:lstStyle>
            <a:lvl1pPr>
              <a:defRPr sz="2800"/>
            </a:lvl1pPr>
            <a:lvl2pPr>
              <a:defRPr sz="2400"/>
            </a:lvl2pPr>
            <a:lvl3pPr>
              <a:defRPr sz="2000"/>
            </a:lvl3pPr>
            <a:lvl4pPr>
              <a:defRPr sz="2000"/>
            </a:lvl4pPr>
            <a:lvl5pPr>
              <a:defRPr sz="2000"/>
            </a:lvl5pPr>
            <a:lvl6pPr>
              <a:defRPr sz="2000" baseline="0"/>
            </a:lvl6pPr>
            <a:lvl7pPr>
              <a:defRPr sz="2000" baseline="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8DCAF364-A5D5-4956-9899-CFEB401E1C41}" type="datetime1">
              <a:rPr lang="en-US" smtClean="0"/>
              <a:t>11/25/2019</a:t>
            </a:fld>
            <a:endParaRPr/>
          </a:p>
        </p:txBody>
      </p:sp>
      <p:sp>
        <p:nvSpPr>
          <p:cNvPr id="8" name="Footer Placeholder 7"/>
          <p:cNvSpPr>
            <a:spLocks noGrp="1"/>
          </p:cNvSpPr>
          <p:nvPr>
            <p:ph type="ftr" sz="quarter" idx="11"/>
          </p:nvPr>
        </p:nvSpPr>
        <p:spPr/>
        <p:txBody>
          <a:bodyPr/>
          <a:lstStyle/>
          <a:p>
            <a:r>
              <a:rPr lang="en-US"/>
              <a:t>Nikos Kougianos - Streaming Analytics</a:t>
            </a:r>
            <a:endParaRPr/>
          </a:p>
        </p:txBody>
      </p:sp>
      <p:sp>
        <p:nvSpPr>
          <p:cNvPr id="9" name="Slide Number Placeholder 8"/>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595381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6318BA51-E971-4E6E-A666-FFC2F9EC13FE}" type="datetime1">
              <a:rPr lang="en-US" smtClean="0"/>
              <a:t>11/25/2019</a:t>
            </a:fld>
            <a:endParaRPr/>
          </a:p>
        </p:txBody>
      </p:sp>
      <p:sp>
        <p:nvSpPr>
          <p:cNvPr id="4" name="Footer Placeholder 3"/>
          <p:cNvSpPr>
            <a:spLocks noGrp="1"/>
          </p:cNvSpPr>
          <p:nvPr>
            <p:ph type="ftr" sz="quarter" idx="11"/>
          </p:nvPr>
        </p:nvSpPr>
        <p:spPr/>
        <p:txBody>
          <a:bodyPr/>
          <a:lstStyle/>
          <a:p>
            <a:r>
              <a:rPr lang="en-US"/>
              <a:t>Nikos Kougianos - Streaming Analytics</a:t>
            </a:r>
            <a:endParaRPr/>
          </a:p>
        </p:txBody>
      </p:sp>
      <p:sp>
        <p:nvSpPr>
          <p:cNvPr id="5" name="Slide Number Placeholder 4"/>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515229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A5BA9-19E1-4BEA-A143-7BE665225980}" type="datetime1">
              <a:rPr lang="en-US" smtClean="0"/>
              <a:t>11/25/2019</a:t>
            </a:fld>
            <a:endParaRPr/>
          </a:p>
        </p:txBody>
      </p:sp>
      <p:sp>
        <p:nvSpPr>
          <p:cNvPr id="3" name="Footer Placeholder 2"/>
          <p:cNvSpPr>
            <a:spLocks noGrp="1"/>
          </p:cNvSpPr>
          <p:nvPr>
            <p:ph type="ftr" sz="quarter" idx="11"/>
          </p:nvPr>
        </p:nvSpPr>
        <p:spPr/>
        <p:txBody>
          <a:bodyPr/>
          <a:lstStyle/>
          <a:p>
            <a:r>
              <a:rPr lang="en-US"/>
              <a:t>Nikos Kougianos - Streaming Analytics</a:t>
            </a:r>
            <a:endParaRPr/>
          </a:p>
        </p:txBody>
      </p:sp>
      <p:sp>
        <p:nvSpPr>
          <p:cNvPr id="4" name="Slide Number Placeholder 3"/>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2172478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3" name="Content Placeholder 2"/>
          <p:cNvSpPr>
            <a:spLocks noGrp="1"/>
          </p:cNvSpPr>
          <p:nvPr>
            <p:ph idx="1"/>
          </p:nvPr>
        </p:nvSpPr>
        <p:spPr>
          <a:xfrm>
            <a:off x="5484971" y="584200"/>
            <a:ext cx="6094413" cy="5588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FA2B420-CDC4-446F-A5F3-98F4B47FD6E3}" type="datetime1">
              <a:rPr lang="en-US" smtClean="0"/>
              <a:t>11/25/2019</a:t>
            </a:fld>
            <a:endParaRPr/>
          </a:p>
        </p:txBody>
      </p:sp>
      <p:sp>
        <p:nvSpPr>
          <p:cNvPr id="6" name="Footer Placeholder 5"/>
          <p:cNvSpPr>
            <a:spLocks noGrp="1"/>
          </p:cNvSpPr>
          <p:nvPr>
            <p:ph type="ftr" sz="quarter" idx="11"/>
          </p:nvPr>
        </p:nvSpPr>
        <p:spPr/>
        <p:txBody>
          <a:bodyPr/>
          <a:lstStyle/>
          <a:p>
            <a:r>
              <a:rPr lang="en-US"/>
              <a:t>Nikos Kougianos - Streaming Analytics</a:t>
            </a:r>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161813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2" y="1701800"/>
            <a:ext cx="4062942" cy="2438400"/>
          </a:xfrm>
        </p:spPr>
        <p:txBody>
          <a:bodyPr anchor="b">
            <a:normAutofit/>
          </a:bodyPr>
          <a:lstStyle>
            <a:lvl1pPr algn="l">
              <a:defRPr sz="2800" b="0" cap="all" spc="200" baseline="0">
                <a:solidFill>
                  <a:schemeClr val="accent1"/>
                </a:solidFill>
              </a:defRPr>
            </a:lvl1pPr>
          </a:lstStyle>
          <a:p>
            <a:r>
              <a:rPr lang="en-US"/>
              <a:t>Click to edit Master title style</a:t>
            </a:r>
            <a:endParaRPr/>
          </a:p>
        </p:txBody>
      </p:sp>
      <p:sp>
        <p:nvSpPr>
          <p:cNvPr id="4" name="Text Placeholder 3"/>
          <p:cNvSpPr>
            <a:spLocks noGrp="1"/>
          </p:cNvSpPr>
          <p:nvPr>
            <p:ph type="body" sz="half" idx="2"/>
          </p:nvPr>
        </p:nvSpPr>
        <p:spPr>
          <a:xfrm>
            <a:off x="1218882" y="4241800"/>
            <a:ext cx="4062942" cy="1930400"/>
          </a:xfrm>
        </p:spPr>
        <p:txBody>
          <a:bodyPr>
            <a:normAutofit/>
          </a:bodyPr>
          <a:lstStyle>
            <a:lvl1pPr marL="0" indent="0">
              <a:buNone/>
              <a:defRPr sz="20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5484971" y="584200"/>
            <a:ext cx="6094413" cy="5588000"/>
          </a:xfrm>
          <a:ln w="12700">
            <a:solidFill>
              <a:schemeClr val="bg1">
                <a:lumMod val="75000"/>
                <a:lumOff val="25000"/>
              </a:schemeClr>
            </a:solidFill>
            <a:miter lim="800000"/>
          </a:ln>
        </p:spPr>
        <p:txBody>
          <a:bodyPr>
            <a:normAutofit/>
          </a:bodyPr>
          <a:lstStyle>
            <a:lvl1pPr marL="0" indent="0">
              <a:buNone/>
              <a:defRPr sz="28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5" name="Date Placeholder 4"/>
          <p:cNvSpPr>
            <a:spLocks noGrp="1"/>
          </p:cNvSpPr>
          <p:nvPr>
            <p:ph type="dt" sz="half" idx="10"/>
          </p:nvPr>
        </p:nvSpPr>
        <p:spPr/>
        <p:txBody>
          <a:bodyPr/>
          <a:lstStyle/>
          <a:p>
            <a:fld id="{3F9E2F5F-1FAF-46E8-837E-B31F18D30D49}" type="datetime1">
              <a:rPr lang="en-US" smtClean="0"/>
              <a:t>11/25/2019</a:t>
            </a:fld>
            <a:endParaRPr/>
          </a:p>
        </p:txBody>
      </p:sp>
      <p:sp>
        <p:nvSpPr>
          <p:cNvPr id="6" name="Footer Placeholder 5"/>
          <p:cNvSpPr>
            <a:spLocks noGrp="1"/>
          </p:cNvSpPr>
          <p:nvPr>
            <p:ph type="ftr" sz="quarter" idx="11"/>
          </p:nvPr>
        </p:nvSpPr>
        <p:spPr/>
        <p:txBody>
          <a:bodyPr/>
          <a:lstStyle/>
          <a:p>
            <a:r>
              <a:rPr lang="en-US"/>
              <a:t>Nikos Kougianos - Streaming Analytics</a:t>
            </a:r>
            <a:endParaRPr/>
          </a:p>
        </p:txBody>
      </p:sp>
      <p:sp>
        <p:nvSpPr>
          <p:cNvPr id="7" name="Slide Number Placeholder 6"/>
          <p:cNvSpPr>
            <a:spLocks noGrp="1"/>
          </p:cNvSpPr>
          <p:nvPr>
            <p:ph type="sldNum" sz="quarter" idx="12"/>
          </p:nvPr>
        </p:nvSpPr>
        <p:spPr/>
        <p:txBody>
          <a:bodyPr/>
          <a:lstStyle/>
          <a:p>
            <a:fld id="{C014DD1E-5D91-48A3-AD6D-45FBA980D106}" type="slidenum">
              <a:rPr/>
              <a:t>‹#›</a:t>
            </a:fld>
            <a:endParaRPr/>
          </a:p>
        </p:txBody>
      </p:sp>
    </p:spTree>
    <p:extLst>
      <p:ext uri="{BB962C8B-B14F-4D97-AF65-F5344CB8AC3E}">
        <p14:creationId xmlns:p14="http://schemas.microsoft.com/office/powerpoint/2010/main" val="422343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lumMod val="65000"/>
                <a:lumOff val="35000"/>
              </a:schemeClr>
            </a:gs>
            <a:gs pos="0">
              <a:schemeClr val="bg2">
                <a:tint val="100000"/>
                <a:shade val="0"/>
                <a:satMod val="100000"/>
              </a:schemeClr>
            </a:gs>
            <a:gs pos="100000">
              <a:schemeClr val="bg1">
                <a:lumMod val="75000"/>
                <a:lumOff val="25000"/>
              </a:schemeClr>
            </a:gs>
            <a:gs pos="100000">
              <a:schemeClr val="bg2">
                <a:shade val="60000"/>
                <a:satMod val="100000"/>
              </a:schemeClr>
            </a:gs>
          </a:gsLst>
          <a:lin ang="3600000" scaled="0"/>
          <a:tileRect/>
        </a:gradFill>
        <a:effectLst/>
      </p:bgPr>
    </p:bg>
    <p:spTree>
      <p:nvGrpSpPr>
        <p:cNvPr id="1" name=""/>
        <p:cNvGrpSpPr/>
        <p:nvPr/>
      </p:nvGrpSpPr>
      <p:grpSpPr>
        <a:xfrm>
          <a:off x="0" y="0"/>
          <a:ext cx="0" cy="0"/>
          <a:chOff x="0" y="0"/>
          <a:chExt cx="0" cy="0"/>
        </a:xfrm>
      </p:grpSpPr>
      <p:grpSp>
        <p:nvGrpSpPr>
          <p:cNvPr id="15" name="left lines"/>
          <p:cNvGrpSpPr/>
          <p:nvPr/>
        </p:nvGrpSpPr>
        <p:grpSpPr>
          <a:xfrm>
            <a:off x="-15870" y="-3174"/>
            <a:ext cx="819993" cy="5229225"/>
            <a:chOff x="-11906" y="-2381"/>
            <a:chExt cx="615155" cy="3921919"/>
          </a:xfrm>
        </p:grpSpPr>
        <p:sp>
          <p:nvSpPr>
            <p:cNvPr id="10" name="Freeform 9"/>
            <p:cNvSpPr/>
            <p:nvPr/>
          </p:nvSpPr>
          <p:spPr>
            <a:xfrm>
              <a:off x="-9526" y="0"/>
              <a:ext cx="612775" cy="3919538"/>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Lst>
              <a:ahLst/>
              <a:cxnLst>
                <a:cxn ang="0">
                  <a:pos x="connsiteX0" y="connsiteY0"/>
                </a:cxn>
                <a:cxn ang="0">
                  <a:pos x="connsiteX1" y="connsiteY1"/>
                </a:cxn>
                <a:cxn ang="0">
                  <a:pos x="connsiteX2" y="connsiteY2"/>
                </a:cxn>
              </a:cxnLst>
              <a:rect l="l" t="t" r="r" b="b"/>
              <a:pathLst>
                <a:path w="612775" h="3919538">
                  <a:moveTo>
                    <a:pt x="0" y="3919538"/>
                  </a:moveTo>
                  <a:lnTo>
                    <a:pt x="612775" y="2984500"/>
                  </a:lnTo>
                  <a:lnTo>
                    <a:pt x="612775" y="0"/>
                  </a:lnTo>
                </a:path>
              </a:pathLst>
            </a:custGeom>
            <a:noFill/>
            <a:ln w="38100">
              <a:gradFill>
                <a:gsLst>
                  <a:gs pos="50000">
                    <a:schemeClr val="accent1">
                      <a:lumMod val="75000"/>
                    </a:schemeClr>
                  </a:gs>
                  <a:gs pos="0">
                    <a:schemeClr val="accent1"/>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Freeform 10"/>
            <p:cNvSpPr/>
            <p:nvPr/>
          </p:nvSpPr>
          <p:spPr>
            <a:xfrm>
              <a:off x="-11906" y="0"/>
              <a:ext cx="410751" cy="3421856"/>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202024 w 612775"/>
                <a:gd name="connsiteY1" fmla="*/ 3607676 h 3919538"/>
                <a:gd name="connsiteX2" fmla="*/ 612775 w 612775"/>
                <a:gd name="connsiteY2" fmla="*/ 2984500 h 3919538"/>
                <a:gd name="connsiteX3" fmla="*/ 612775 w 612775"/>
                <a:gd name="connsiteY3" fmla="*/ 0 h 3919538"/>
                <a:gd name="connsiteX0" fmla="*/ 0 w 410751"/>
                <a:gd name="connsiteY0" fmla="*/ 3607676 h 3607676"/>
                <a:gd name="connsiteX1" fmla="*/ 410751 w 410751"/>
                <a:gd name="connsiteY1" fmla="*/ 2984500 h 3607676"/>
                <a:gd name="connsiteX2" fmla="*/ 410751 w 410751"/>
                <a:gd name="connsiteY2" fmla="*/ 0 h 3607676"/>
                <a:gd name="connsiteX0" fmla="*/ 0 w 410751"/>
                <a:gd name="connsiteY0" fmla="*/ 3607676 h 3607676"/>
                <a:gd name="connsiteX1" fmla="*/ 410751 w 410751"/>
                <a:gd name="connsiteY1" fmla="*/ 2984500 h 3607676"/>
                <a:gd name="connsiteX2" fmla="*/ 409575 w 410751"/>
                <a:gd name="connsiteY2" fmla="*/ 185820 h 3607676"/>
                <a:gd name="connsiteX3" fmla="*/ 410751 w 410751"/>
                <a:gd name="connsiteY3" fmla="*/ 0 h 3607676"/>
                <a:gd name="connsiteX0" fmla="*/ 0 w 410751"/>
                <a:gd name="connsiteY0" fmla="*/ 3421856 h 3421856"/>
                <a:gd name="connsiteX1" fmla="*/ 410751 w 410751"/>
                <a:gd name="connsiteY1" fmla="*/ 2798680 h 3421856"/>
                <a:gd name="connsiteX2" fmla="*/ 409575 w 410751"/>
                <a:gd name="connsiteY2" fmla="*/ 0 h 3421856"/>
              </a:gdLst>
              <a:ahLst/>
              <a:cxnLst>
                <a:cxn ang="0">
                  <a:pos x="connsiteX0" y="connsiteY0"/>
                </a:cxn>
                <a:cxn ang="0">
                  <a:pos x="connsiteX1" y="connsiteY1"/>
                </a:cxn>
                <a:cxn ang="0">
                  <a:pos x="connsiteX2" y="connsiteY2"/>
                </a:cxn>
              </a:cxnLst>
              <a:rect l="l" t="t" r="r" b="b"/>
              <a:pathLst>
                <a:path w="410751" h="3421856">
                  <a:moveTo>
                    <a:pt x="0" y="3421856"/>
                  </a:moveTo>
                  <a:lnTo>
                    <a:pt x="410751" y="2798680"/>
                  </a:lnTo>
                  <a:lnTo>
                    <a:pt x="409575" y="0"/>
                  </a:lnTo>
                </a:path>
              </a:pathLst>
            </a:custGeom>
            <a:noFill/>
            <a:ln w="28575">
              <a:gradFill>
                <a:gsLst>
                  <a:gs pos="0">
                    <a:schemeClr val="accent1">
                      <a:lumMod val="75000"/>
                    </a:schemeClr>
                  </a:gs>
                  <a:gs pos="50000">
                    <a:schemeClr val="accent1">
                      <a:lumMod val="75000"/>
                    </a:schemeClr>
                  </a:gs>
                  <a:gs pos="100000">
                    <a:schemeClr val="accent1"/>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Freeform 13"/>
            <p:cNvSpPr/>
            <p:nvPr/>
          </p:nvSpPr>
          <p:spPr>
            <a:xfrm>
              <a:off x="-7144" y="-2381"/>
              <a:ext cx="238919" cy="2976561"/>
            </a:xfrm>
            <a:custGeom>
              <a:avLst/>
              <a:gdLst>
                <a:gd name="connsiteX0" fmla="*/ 0 w 603250"/>
                <a:gd name="connsiteY0" fmla="*/ 3905250 h 3905250"/>
                <a:gd name="connsiteX1" fmla="*/ 603250 w 603250"/>
                <a:gd name="connsiteY1" fmla="*/ 2984500 h 3905250"/>
                <a:gd name="connsiteX2" fmla="*/ 603250 w 603250"/>
                <a:gd name="connsiteY2" fmla="*/ 0 h 3905250"/>
                <a:gd name="connsiteX0" fmla="*/ 0 w 612775"/>
                <a:gd name="connsiteY0" fmla="*/ 3919538 h 3919538"/>
                <a:gd name="connsiteX1" fmla="*/ 612775 w 612775"/>
                <a:gd name="connsiteY1" fmla="*/ 2984500 h 3919538"/>
                <a:gd name="connsiteX2" fmla="*/ 612775 w 612775"/>
                <a:gd name="connsiteY2" fmla="*/ 0 h 3919538"/>
                <a:gd name="connsiteX0" fmla="*/ 0 w 612775"/>
                <a:gd name="connsiteY0" fmla="*/ 3919538 h 3919538"/>
                <a:gd name="connsiteX1" fmla="*/ 373856 w 612775"/>
                <a:gd name="connsiteY1" fmla="*/ 3344891 h 3919538"/>
                <a:gd name="connsiteX2" fmla="*/ 612775 w 612775"/>
                <a:gd name="connsiteY2" fmla="*/ 2984500 h 3919538"/>
                <a:gd name="connsiteX3" fmla="*/ 612775 w 612775"/>
                <a:gd name="connsiteY3" fmla="*/ 0 h 3919538"/>
                <a:gd name="connsiteX0" fmla="*/ 0 w 238919"/>
                <a:gd name="connsiteY0" fmla="*/ 3344891 h 3344891"/>
                <a:gd name="connsiteX1" fmla="*/ 238919 w 238919"/>
                <a:gd name="connsiteY1" fmla="*/ 2984500 h 3344891"/>
                <a:gd name="connsiteX2" fmla="*/ 238919 w 238919"/>
                <a:gd name="connsiteY2" fmla="*/ 0 h 3344891"/>
                <a:gd name="connsiteX0" fmla="*/ 0 w 238919"/>
                <a:gd name="connsiteY0" fmla="*/ 3344891 h 3344891"/>
                <a:gd name="connsiteX1" fmla="*/ 238919 w 238919"/>
                <a:gd name="connsiteY1" fmla="*/ 2984500 h 3344891"/>
                <a:gd name="connsiteX2" fmla="*/ 238125 w 238919"/>
                <a:gd name="connsiteY2" fmla="*/ 368330 h 3344891"/>
                <a:gd name="connsiteX3" fmla="*/ 238919 w 238919"/>
                <a:gd name="connsiteY3" fmla="*/ 0 h 3344891"/>
                <a:gd name="connsiteX0" fmla="*/ 0 w 238919"/>
                <a:gd name="connsiteY0" fmla="*/ 2976561 h 2976561"/>
                <a:gd name="connsiteX1" fmla="*/ 238919 w 238919"/>
                <a:gd name="connsiteY1" fmla="*/ 2616170 h 2976561"/>
                <a:gd name="connsiteX2" fmla="*/ 238125 w 238919"/>
                <a:gd name="connsiteY2" fmla="*/ 0 h 2976561"/>
              </a:gdLst>
              <a:ahLst/>
              <a:cxnLst>
                <a:cxn ang="0">
                  <a:pos x="connsiteX0" y="connsiteY0"/>
                </a:cxn>
                <a:cxn ang="0">
                  <a:pos x="connsiteX1" y="connsiteY1"/>
                </a:cxn>
                <a:cxn ang="0">
                  <a:pos x="connsiteX2" y="connsiteY2"/>
                </a:cxn>
              </a:cxnLst>
              <a:rect l="l" t="t" r="r" b="b"/>
              <a:pathLst>
                <a:path w="238919" h="2976561">
                  <a:moveTo>
                    <a:pt x="0" y="2976561"/>
                  </a:moveTo>
                  <a:lnTo>
                    <a:pt x="238919" y="2616170"/>
                  </a:lnTo>
                  <a:cubicBezTo>
                    <a:pt x="238654" y="1744113"/>
                    <a:pt x="238390" y="872057"/>
                    <a:pt x="238125" y="0"/>
                  </a:cubicBezTo>
                </a:path>
              </a:pathLst>
            </a:custGeom>
            <a:noFill/>
            <a:ln w="25400">
              <a:gradFill>
                <a:gsLst>
                  <a:gs pos="0">
                    <a:schemeClr val="accent1">
                      <a:lumMod val="50000"/>
                    </a:schemeClr>
                  </a:gs>
                  <a:gs pos="100000">
                    <a:schemeClr val="accent1">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218883" y="274637"/>
            <a:ext cx="10360501" cy="1223963"/>
          </a:xfrm>
          <a:prstGeom prst="rect">
            <a:avLst/>
          </a:prstGeom>
        </p:spPr>
        <p:txBody>
          <a:bodyPr vert="horz" lIns="121899" tIns="60949" rIns="121899" bIns="60949" rtlCol="0" anchor="b">
            <a:normAutofit/>
          </a:bodyPr>
          <a:lstStyle/>
          <a:p>
            <a:r>
              <a:rPr lang="en-US"/>
              <a:t>Click to edit Master title style</a:t>
            </a:r>
            <a:endParaRPr/>
          </a:p>
        </p:txBody>
      </p:sp>
      <p:sp>
        <p:nvSpPr>
          <p:cNvPr id="3" name="Text Placeholder 2"/>
          <p:cNvSpPr>
            <a:spLocks noGrp="1"/>
          </p:cNvSpPr>
          <p:nvPr>
            <p:ph type="body" idx="1"/>
          </p:nvPr>
        </p:nvSpPr>
        <p:spPr>
          <a:xfrm>
            <a:off x="1218883" y="1701797"/>
            <a:ext cx="10360501" cy="4462272"/>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1218882" y="6356352"/>
            <a:ext cx="2234618" cy="365125"/>
          </a:xfrm>
          <a:prstGeom prst="rect">
            <a:avLst/>
          </a:prstGeom>
        </p:spPr>
        <p:txBody>
          <a:bodyPr vert="horz" lIns="121899" tIns="60949" rIns="121899" bIns="60949" rtlCol="0" anchor="ctr"/>
          <a:lstStyle>
            <a:lvl1pPr algn="l">
              <a:defRPr sz="1200">
                <a:solidFill>
                  <a:schemeClr val="tx1">
                    <a:tint val="75000"/>
                  </a:schemeClr>
                </a:solidFill>
              </a:defRPr>
            </a:lvl1pPr>
          </a:lstStyle>
          <a:p>
            <a:fld id="{0C147000-96B0-45B2-81BC-505A98A390BD}" type="datetime1">
              <a:rPr lang="en-US" smtClean="0"/>
              <a:t>11/25/2019</a:t>
            </a:fld>
            <a:endParaRPr/>
          </a:p>
        </p:txBody>
      </p:sp>
      <p:sp>
        <p:nvSpPr>
          <p:cNvPr id="5" name="Footer Placeholder 4"/>
          <p:cNvSpPr>
            <a:spLocks noGrp="1"/>
          </p:cNvSpPr>
          <p:nvPr>
            <p:ph type="ftr" sz="quarter" idx="3"/>
          </p:nvPr>
        </p:nvSpPr>
        <p:spPr>
          <a:xfrm>
            <a:off x="3453501" y="6356352"/>
            <a:ext cx="5281824" cy="365125"/>
          </a:xfrm>
          <a:prstGeom prst="rect">
            <a:avLst/>
          </a:prstGeom>
        </p:spPr>
        <p:txBody>
          <a:bodyPr vert="horz" lIns="121899" tIns="60949" rIns="121899" bIns="60949" rtlCol="0" anchor="ctr"/>
          <a:lstStyle>
            <a:lvl1pPr algn="ctr">
              <a:defRPr sz="1200">
                <a:solidFill>
                  <a:schemeClr val="tx1">
                    <a:tint val="75000"/>
                  </a:schemeClr>
                </a:solidFill>
              </a:defRPr>
            </a:lvl1pPr>
          </a:lstStyle>
          <a:p>
            <a:r>
              <a:rPr lang="en-US"/>
              <a:t>Nikos Kougianos - Streaming Analytics</a:t>
            </a:r>
            <a:endParaRPr/>
          </a:p>
        </p:txBody>
      </p:sp>
      <p:sp>
        <p:nvSpPr>
          <p:cNvPr id="6" name="Slide Number Placeholder 5"/>
          <p:cNvSpPr>
            <a:spLocks noGrp="1"/>
          </p:cNvSpPr>
          <p:nvPr>
            <p:ph type="sldNum" sz="quarter" idx="4"/>
          </p:nvPr>
        </p:nvSpPr>
        <p:spPr>
          <a:xfrm>
            <a:off x="10563649" y="6356352"/>
            <a:ext cx="1015735" cy="365125"/>
          </a:xfrm>
          <a:prstGeom prst="rect">
            <a:avLst/>
          </a:prstGeom>
        </p:spPr>
        <p:txBody>
          <a:bodyPr vert="horz" lIns="121899" tIns="60949" rIns="121899" bIns="60949" rtlCol="0" anchor="ctr"/>
          <a:lstStyle>
            <a:lvl1pPr algn="r">
              <a:defRPr sz="1200">
                <a:solidFill>
                  <a:schemeClr val="tx1">
                    <a:tint val="75000"/>
                  </a:schemeClr>
                </a:solidFill>
              </a:defRPr>
            </a:lvl1pPr>
          </a:lstStyle>
          <a:p>
            <a:fld id="{C014DD1E-5D91-48A3-AD6D-45FBA980D106}" type="slidenum">
              <a:rPr/>
              <a:pPr/>
              <a:t>‹#›</a:t>
            </a:fld>
            <a:endParaRPr/>
          </a:p>
        </p:txBody>
      </p:sp>
    </p:spTree>
    <p:extLst>
      <p:ext uri="{BB962C8B-B14F-4D97-AF65-F5344CB8AC3E}">
        <p14:creationId xmlns:p14="http://schemas.microsoft.com/office/powerpoint/2010/main" val="1395275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600"/>
        </a:spcBef>
        <a:buClr>
          <a:schemeClr val="accent1"/>
        </a:buClr>
        <a:buSzPct val="100000"/>
        <a:buFont typeface="Arial" pitchFamily="34" charset="0"/>
        <a:buChar char="•"/>
        <a:defRPr sz="2800" kern="1200">
          <a:solidFill>
            <a:schemeClr val="tx1"/>
          </a:solidFill>
          <a:latin typeface="+mn-lt"/>
          <a:ea typeface="+mn-ea"/>
          <a:cs typeface="+mn-cs"/>
        </a:defRPr>
      </a:lvl1pPr>
      <a:lvl2pPr marL="609493" indent="-231607" algn="l" defTabSz="1218987" rtl="0" eaLnBrk="1" latinLnBrk="0" hangingPunct="1">
        <a:lnSpc>
          <a:spcPct val="90000"/>
        </a:lnSpc>
        <a:spcBef>
          <a:spcPts val="800"/>
        </a:spcBef>
        <a:buClr>
          <a:schemeClr val="accent1"/>
        </a:buClr>
        <a:buSzPct val="80000"/>
        <a:buFont typeface="Arial" pitchFamily="34" charset="0"/>
        <a:buChar char="•"/>
        <a:defRPr sz="2400" kern="1200">
          <a:solidFill>
            <a:schemeClr val="tx1"/>
          </a:solidFill>
          <a:latin typeface="+mn-lt"/>
          <a:ea typeface="+mn-ea"/>
          <a:cs typeface="+mn-cs"/>
        </a:defRPr>
      </a:lvl2pPr>
      <a:lvl3pPr marL="91424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3pPr>
      <a:lvl4pPr marL="121898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4pPr>
      <a:lvl5pPr marL="1523733"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5pPr>
      <a:lvl6pPr marL="1828480"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6pPr>
      <a:lvl7pPr marL="2133227" indent="-231607" algn="l" defTabSz="1218987" rtl="0" eaLnBrk="1" latinLnBrk="0" hangingPunct="1">
        <a:lnSpc>
          <a:spcPct val="90000"/>
        </a:lnSpc>
        <a:spcBef>
          <a:spcPts val="800"/>
        </a:spcBef>
        <a:buClr>
          <a:schemeClr val="accent1"/>
        </a:buClr>
        <a:buSzPct val="80000"/>
        <a:buFont typeface="Arial" pitchFamily="34" charset="0"/>
        <a:buChar char="•"/>
        <a:defRPr sz="2000" kern="1200">
          <a:solidFill>
            <a:schemeClr val="tx1"/>
          </a:solidFill>
          <a:latin typeface="+mn-lt"/>
          <a:ea typeface="+mn-ea"/>
          <a:cs typeface="+mn-cs"/>
        </a:defRPr>
      </a:lvl7pPr>
      <a:lvl8pPr marL="2437973"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8pPr>
      <a:lvl9pPr marL="2742720" indent="-231607" algn="l" defTabSz="1218987" rtl="0" eaLnBrk="1" latinLnBrk="0" hangingPunct="1">
        <a:lnSpc>
          <a:spcPct val="90000"/>
        </a:lnSpc>
        <a:spcBef>
          <a:spcPts val="800"/>
        </a:spcBef>
        <a:buClr>
          <a:schemeClr val="accent1"/>
        </a:buClr>
        <a:buSzPct val="80000"/>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comments" Target="../comments/comment7.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comments" Target="../comments/comment2.xm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comments" Target="../comments/comment3.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comments" Target="../comments/comment4.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comments" Target="../comments/comment5.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comments" Target="../comments/comment6.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9876" y="2276872"/>
            <a:ext cx="8735325" cy="2000251"/>
          </a:xfrm>
        </p:spPr>
        <p:txBody>
          <a:bodyPr/>
          <a:lstStyle/>
          <a:p>
            <a:r>
              <a:rPr lang="en-US" dirty="0"/>
              <a:t>Streaming Analytics</a:t>
            </a:r>
          </a:p>
        </p:txBody>
      </p:sp>
      <p:sp>
        <p:nvSpPr>
          <p:cNvPr id="5" name="Subtitle 4"/>
          <p:cNvSpPr>
            <a:spLocks noGrp="1"/>
          </p:cNvSpPr>
          <p:nvPr>
            <p:ph type="subTitle" idx="1"/>
          </p:nvPr>
        </p:nvSpPr>
        <p:spPr>
          <a:xfrm>
            <a:off x="1269876" y="4308872"/>
            <a:ext cx="8735325" cy="1752600"/>
          </a:xfrm>
        </p:spPr>
        <p:txBody>
          <a:bodyPr/>
          <a:lstStyle/>
          <a:p>
            <a:r>
              <a:rPr lang="el-GR" cap="none" dirty="0"/>
              <a:t>Πως επηρεάζουν το παρόν και το μέλλον</a:t>
            </a:r>
            <a:endParaRPr lang="en-US" cap="none"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4012" y="620688"/>
            <a:ext cx="6844867" cy="1800200"/>
          </a:xfrm>
          <a:prstGeom prst="rect">
            <a:avLst/>
          </a:prstGeom>
        </p:spPr>
      </p:pic>
      <p:sp>
        <p:nvSpPr>
          <p:cNvPr id="7" name="Slide Number Placeholder 6"/>
          <p:cNvSpPr>
            <a:spLocks noGrp="1"/>
          </p:cNvSpPr>
          <p:nvPr>
            <p:ph type="sldNum" sz="quarter" idx="12"/>
          </p:nvPr>
        </p:nvSpPr>
        <p:spPr/>
        <p:txBody>
          <a:bodyPr/>
          <a:lstStyle/>
          <a:p>
            <a:fld id="{C014DD1E-5D91-48A3-AD6D-45FBA980D106}" type="slidenum">
              <a:rPr lang="el-GR" smtClean="0"/>
              <a:t>1</a:t>
            </a:fld>
            <a:endParaRPr lang="el-GR"/>
          </a:p>
        </p:txBody>
      </p:sp>
      <p:sp>
        <p:nvSpPr>
          <p:cNvPr id="8" name="Footer Placeholder 7"/>
          <p:cNvSpPr>
            <a:spLocks noGrp="1"/>
          </p:cNvSpPr>
          <p:nvPr>
            <p:ph type="ftr" sz="quarter" idx="11"/>
          </p:nvPr>
        </p:nvSpPr>
        <p:spPr/>
        <p:txBody>
          <a:bodyPr/>
          <a:lstStyle/>
          <a:p>
            <a:r>
              <a:rPr lang="en-US"/>
              <a:t>Nikos Kougianos - Streaming Analytics</a:t>
            </a:r>
          </a:p>
        </p:txBody>
      </p:sp>
    </p:spTree>
    <p:extLst>
      <p:ext uri="{BB962C8B-B14F-4D97-AF65-F5344CB8AC3E}">
        <p14:creationId xmlns:p14="http://schemas.microsoft.com/office/powerpoint/2010/main" val="133229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p:cNvSpPr>
            <a:spLocks noGrp="1"/>
          </p:cNvSpPr>
          <p:nvPr>
            <p:ph type="ftr" sz="quarter" idx="11"/>
          </p:nvPr>
        </p:nvSpPr>
        <p:spPr>
          <a:xfrm>
            <a:off x="3430116" y="6433144"/>
            <a:ext cx="5281824" cy="365125"/>
          </a:xfrm>
        </p:spPr>
        <p:txBody>
          <a:bodyPr/>
          <a:lstStyle/>
          <a:p>
            <a:r>
              <a:rPr lang="en-US" dirty="0"/>
              <a:t>Nikos Kougianos - Streaming Analytics</a:t>
            </a:r>
          </a:p>
        </p:txBody>
      </p:sp>
      <p:sp>
        <p:nvSpPr>
          <p:cNvPr id="10" name="Slide Number Placeholder 9"/>
          <p:cNvSpPr>
            <a:spLocks noGrp="1"/>
          </p:cNvSpPr>
          <p:nvPr>
            <p:ph type="sldNum" sz="quarter" idx="12"/>
          </p:nvPr>
        </p:nvSpPr>
        <p:spPr/>
        <p:txBody>
          <a:bodyPr/>
          <a:lstStyle/>
          <a:p>
            <a:fld id="{C014DD1E-5D91-48A3-AD6D-45FBA980D106}" type="slidenum">
              <a:rPr lang="el-GR" smtClean="0"/>
              <a:t>10</a:t>
            </a:fld>
            <a:endParaRPr lang="el-GR" dirty="0"/>
          </a:p>
        </p:txBody>
      </p:sp>
      <p:sp>
        <p:nvSpPr>
          <p:cNvPr id="15" name="TextBox 14"/>
          <p:cNvSpPr txBox="1"/>
          <p:nvPr/>
        </p:nvSpPr>
        <p:spPr>
          <a:xfrm>
            <a:off x="1172691" y="1137264"/>
            <a:ext cx="10898384" cy="1015663"/>
          </a:xfrm>
          <a:prstGeom prst="rect">
            <a:avLst/>
          </a:prstGeom>
          <a:noFill/>
        </p:spPr>
        <p:txBody>
          <a:bodyPr wrap="square" rtlCol="0">
            <a:spAutoFit/>
          </a:bodyPr>
          <a:lstStyle/>
          <a:p>
            <a:r>
              <a:rPr lang="el-GR" sz="2000" dirty="0"/>
              <a:t>Πιο πρόσφατη τεχνολογία σε σχέση με τις άλλες, χρησιμοποιείται κυρίως για </a:t>
            </a:r>
            <a:r>
              <a:rPr lang="en-US" sz="2000" b="1" dirty="0">
                <a:solidFill>
                  <a:srgbClr val="FFC000"/>
                </a:solidFill>
              </a:rPr>
              <a:t>logging</a:t>
            </a:r>
            <a:r>
              <a:rPr lang="en-US" sz="2000" dirty="0"/>
              <a:t> </a:t>
            </a:r>
            <a:r>
              <a:rPr lang="el-GR" sz="2000" dirty="0"/>
              <a:t>και </a:t>
            </a:r>
            <a:r>
              <a:rPr lang="el-GR" sz="2000" b="1" dirty="0">
                <a:solidFill>
                  <a:srgbClr val="FFC000"/>
                </a:solidFill>
              </a:rPr>
              <a:t>ανταλλαγή σημαντικών μηνυμάτων</a:t>
            </a:r>
            <a:r>
              <a:rPr lang="el-GR" sz="2000" dirty="0"/>
              <a:t> μεταξύ εφαρμογών. Αρχικά αναπτύχθηκε από την </a:t>
            </a:r>
            <a:r>
              <a:rPr lang="en-US" sz="2000" dirty="0">
                <a:solidFill>
                  <a:srgbClr val="00B0F0"/>
                </a:solidFill>
              </a:rPr>
              <a:t>LinkedIn </a:t>
            </a:r>
            <a:r>
              <a:rPr lang="el-GR" sz="2000" dirty="0"/>
              <a:t>και αργότερα έγινε δωρεά στην </a:t>
            </a:r>
            <a:r>
              <a:rPr lang="en-US" sz="2000" dirty="0"/>
              <a:t>Apache.</a:t>
            </a:r>
          </a:p>
        </p:txBody>
      </p:sp>
      <p:sp>
        <p:nvSpPr>
          <p:cNvPr id="29" name="Title 3"/>
          <p:cNvSpPr txBox="1">
            <a:spLocks/>
          </p:cNvSpPr>
          <p:nvPr/>
        </p:nvSpPr>
        <p:spPr>
          <a:xfrm>
            <a:off x="1172690" y="335041"/>
            <a:ext cx="3669612" cy="666750"/>
          </a:xfrm>
          <a:prstGeom prst="rect">
            <a:avLst/>
          </a:prstGeom>
        </p:spPr>
        <p:txBody>
          <a:bodyPr vert="horz" lIns="121899" tIns="60949" rIns="121899" bIns="60949" rtlCol="0" anchor="b">
            <a:no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r>
              <a:rPr lang="en-US" sz="4900" dirty="0"/>
              <a:t>Apache Kafka</a:t>
            </a:r>
          </a:p>
        </p:txBody>
      </p:sp>
      <p:pic>
        <p:nvPicPr>
          <p:cNvPr id="3" name="Picture 2"/>
          <p:cNvPicPr>
            <a:picLocks noChangeAspect="1"/>
          </p:cNvPicPr>
          <p:nvPr/>
        </p:nvPicPr>
        <p:blipFill>
          <a:blip r:embed="rId2" cstate="print">
            <a:lum bright="70000" contrast="-70000"/>
            <a:extLst>
              <a:ext uri="{BEBA8EAE-BF5A-486C-A8C5-ECC9F3942E4B}">
                <a14:imgProps xmlns:a14="http://schemas.microsoft.com/office/drawing/2010/main">
                  <a14:imgLayer r:embed="rId3">
                    <a14:imgEffect>
                      <a14:colorTemperature colorTemp="9308"/>
                    </a14:imgEffect>
                    <a14:imgEffect>
                      <a14:saturation sat="50000"/>
                    </a14:imgEffect>
                    <a14:imgEffect>
                      <a14:brightnessContrast bright="65000" contrast="54000"/>
                    </a14:imgEffect>
                  </a14:imgLayer>
                </a14:imgProps>
              </a:ext>
              <a:ext uri="{28A0092B-C50C-407E-A947-70E740481C1C}">
                <a14:useLocalDpi xmlns:a14="http://schemas.microsoft.com/office/drawing/2010/main" val="0"/>
              </a:ext>
            </a:extLst>
          </a:blip>
          <a:stretch>
            <a:fillRect/>
          </a:stretch>
        </p:blipFill>
        <p:spPr>
          <a:xfrm>
            <a:off x="4812486" y="64104"/>
            <a:ext cx="3505597" cy="1046286"/>
          </a:xfrm>
          <a:prstGeom prst="rect">
            <a:avLst/>
          </a:prstGeom>
          <a:effectLst>
            <a:glow>
              <a:schemeClr val="accent1">
                <a:alpha val="40000"/>
              </a:schemeClr>
            </a:glow>
            <a:outerShdw blurRad="50800" dist="50800" dir="5400000" algn="ctr" rotWithShape="0">
              <a:srgbClr val="000000"/>
            </a:outerShdw>
          </a:effectLst>
        </p:spPr>
      </p:pic>
      <p:sp>
        <p:nvSpPr>
          <p:cNvPr id="5" name="TextBox 4"/>
          <p:cNvSpPr txBox="1"/>
          <p:nvPr/>
        </p:nvSpPr>
        <p:spPr>
          <a:xfrm>
            <a:off x="1172690" y="2511054"/>
            <a:ext cx="10487990" cy="1631216"/>
          </a:xfrm>
          <a:prstGeom prst="rect">
            <a:avLst/>
          </a:prstGeom>
          <a:noFill/>
        </p:spPr>
        <p:txBody>
          <a:bodyPr wrap="square" rtlCol="0">
            <a:spAutoFit/>
          </a:bodyPr>
          <a:lstStyle/>
          <a:p>
            <a:r>
              <a:rPr lang="el-GR" sz="2000" dirty="0"/>
              <a:t>Έχει γραφτεί σε </a:t>
            </a:r>
            <a:r>
              <a:rPr lang="en-US" sz="2000" dirty="0"/>
              <a:t>JAVA </a:t>
            </a:r>
            <a:r>
              <a:rPr lang="el-GR" sz="2000" dirty="0"/>
              <a:t>και </a:t>
            </a:r>
            <a:r>
              <a:rPr lang="en-US" sz="2000" dirty="0"/>
              <a:t>SCALA </a:t>
            </a:r>
            <a:r>
              <a:rPr lang="el-GR" sz="2000" dirty="0"/>
              <a:t>και προσφέρει σύνδεση με εξωτερικά συστήματα μέσω του </a:t>
            </a:r>
            <a:r>
              <a:rPr lang="en-US" sz="2000" dirty="0"/>
              <a:t>Connector API.</a:t>
            </a:r>
          </a:p>
          <a:p>
            <a:endParaRPr lang="en-US" sz="2000" dirty="0"/>
          </a:p>
          <a:p>
            <a:r>
              <a:rPr lang="el-GR" sz="2000" dirty="0"/>
              <a:t>Ακολουθεί το μοντέλο </a:t>
            </a:r>
            <a:r>
              <a:rPr lang="en-US" sz="2000" b="1" dirty="0">
                <a:solidFill>
                  <a:srgbClr val="FFC000"/>
                </a:solidFill>
              </a:rPr>
              <a:t>publish-subscribe</a:t>
            </a:r>
            <a:r>
              <a:rPr lang="en-US" sz="2000" dirty="0"/>
              <a:t>.</a:t>
            </a:r>
          </a:p>
          <a:p>
            <a:endParaRPr lang="el-GR" sz="2000" dirty="0"/>
          </a:p>
        </p:txBody>
      </p:sp>
      <p:grpSp>
        <p:nvGrpSpPr>
          <p:cNvPr id="2" name="Group 1"/>
          <p:cNvGrpSpPr/>
          <p:nvPr/>
        </p:nvGrpSpPr>
        <p:grpSpPr>
          <a:xfrm>
            <a:off x="4251130" y="3861048"/>
            <a:ext cx="3639796" cy="2278724"/>
            <a:chOff x="1172690" y="4170022"/>
            <a:chExt cx="3639796" cy="2278724"/>
          </a:xfrm>
        </p:grpSpPr>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172690" y="4416049"/>
              <a:ext cx="3639796" cy="2032697"/>
            </a:xfrm>
            <a:prstGeom prst="rect">
              <a:avLst/>
            </a:prstGeom>
            <a:solidFill>
              <a:schemeClr val="tx1"/>
            </a:solidFill>
          </p:spPr>
        </p:pic>
        <p:sp>
          <p:nvSpPr>
            <p:cNvPr id="20" name="TextBox 19"/>
            <p:cNvSpPr txBox="1"/>
            <p:nvPr/>
          </p:nvSpPr>
          <p:spPr>
            <a:xfrm>
              <a:off x="1894435" y="4170022"/>
              <a:ext cx="2226122" cy="307777"/>
            </a:xfrm>
            <a:prstGeom prst="rect">
              <a:avLst/>
            </a:prstGeom>
            <a:noFill/>
          </p:spPr>
          <p:txBody>
            <a:bodyPr wrap="none" rtlCol="0">
              <a:spAutoFit/>
            </a:bodyPr>
            <a:lstStyle/>
            <a:p>
              <a:r>
                <a:rPr lang="el-GR" sz="1400" dirty="0"/>
                <a:t>Αρχιτεκτονική </a:t>
              </a:r>
              <a:r>
                <a:rPr lang="en-US" sz="1400" dirty="0"/>
                <a:t>Apache Kafka</a:t>
              </a:r>
              <a:endParaRPr lang="el-GR" sz="1400" dirty="0"/>
            </a:p>
          </p:txBody>
        </p:sp>
      </p:grpSp>
    </p:spTree>
    <p:extLst>
      <p:ext uri="{BB962C8B-B14F-4D97-AF65-F5344CB8AC3E}">
        <p14:creationId xmlns:p14="http://schemas.microsoft.com/office/powerpoint/2010/main" val="912263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014DD1E-5D91-48A3-AD6D-45FBA980D106}" type="slidenum">
              <a:rPr lang="el-GR" smtClean="0"/>
              <a:t>11</a:t>
            </a:fld>
            <a:endParaRPr lang="el-GR"/>
          </a:p>
        </p:txBody>
      </p:sp>
      <p:sp>
        <p:nvSpPr>
          <p:cNvPr id="4" name="Footer Placeholder 3"/>
          <p:cNvSpPr>
            <a:spLocks noGrp="1"/>
          </p:cNvSpPr>
          <p:nvPr>
            <p:ph type="ftr" sz="quarter" idx="11"/>
          </p:nvPr>
        </p:nvSpPr>
        <p:spPr/>
        <p:txBody>
          <a:bodyPr/>
          <a:lstStyle/>
          <a:p>
            <a:r>
              <a:rPr lang="en-US"/>
              <a:t>Nikos Kougianos - Streaming Analytics</a:t>
            </a:r>
          </a:p>
        </p:txBody>
      </p:sp>
      <p:graphicFrame>
        <p:nvGraphicFramePr>
          <p:cNvPr id="6" name="Table 5"/>
          <p:cNvGraphicFramePr>
            <a:graphicFrameLocks noGrp="1"/>
          </p:cNvGraphicFramePr>
          <p:nvPr>
            <p:extLst>
              <p:ext uri="{D42A27DB-BD31-4B8C-83A1-F6EECF244321}">
                <p14:modId xmlns:p14="http://schemas.microsoft.com/office/powerpoint/2010/main" val="189495307"/>
              </p:ext>
            </p:extLst>
          </p:nvPr>
        </p:nvGraphicFramePr>
        <p:xfrm>
          <a:off x="909836" y="188640"/>
          <a:ext cx="10945216" cy="6010107"/>
        </p:xfrm>
        <a:graphic>
          <a:graphicData uri="http://schemas.openxmlformats.org/drawingml/2006/table">
            <a:tbl>
              <a:tblPr firstRow="1" firstCol="1" bandRow="1">
                <a:tableStyleId>{616DA210-FB5B-4158-B5E0-FEB733F419BA}</a:tableStyleId>
              </a:tblPr>
              <a:tblGrid>
                <a:gridCol w="5472608">
                  <a:extLst>
                    <a:ext uri="{9D8B030D-6E8A-4147-A177-3AD203B41FA5}">
                      <a16:colId xmlns:a16="http://schemas.microsoft.com/office/drawing/2014/main" xmlns="" val="20000"/>
                    </a:ext>
                  </a:extLst>
                </a:gridCol>
                <a:gridCol w="5472608">
                  <a:extLst>
                    <a:ext uri="{9D8B030D-6E8A-4147-A177-3AD203B41FA5}">
                      <a16:colId xmlns:a16="http://schemas.microsoft.com/office/drawing/2014/main" xmlns="" val="20001"/>
                    </a:ext>
                  </a:extLst>
                </a:gridCol>
              </a:tblGrid>
              <a:tr h="331815">
                <a:tc>
                  <a:txBody>
                    <a:bodyPr/>
                    <a:lstStyle/>
                    <a:p>
                      <a:pPr algn="ctr">
                        <a:lnSpc>
                          <a:spcPct val="107000"/>
                        </a:lnSpc>
                        <a:spcAft>
                          <a:spcPts val="0"/>
                        </a:spcAft>
                      </a:pPr>
                      <a:r>
                        <a:rPr lang="en-US" sz="2000" b="1" dirty="0">
                          <a:effectLst/>
                        </a:rPr>
                        <a:t>Batch Processing</a:t>
                      </a:r>
                      <a:endParaRPr lang="el-G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2000" b="1" dirty="0">
                          <a:effectLst/>
                        </a:rPr>
                        <a:t>Streaming Analytics</a:t>
                      </a:r>
                      <a:endParaRPr lang="el-GR"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809961">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Οι τυπικές και επαναλαμβανόμενες δουλειές γίνονται γρήγορα χωρίς την παρέμβαση ανθρώπου.</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Ανάλυση δεδομένων και εξαγωγή συμπερασμάτων σε πραγματικό χρόνο.</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678948">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Δε χρειάζεται εξειδικευμένος εξοπλισμός και συστήματα.</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Απόκτηση πλήρους εικόνας για τον πελάτη.</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678948">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Ανάλυση τεράστιου όγκου δεδομένων </a:t>
                      </a:r>
                      <a:r>
                        <a:rPr lang="en-US" sz="1600" b="1" dirty="0">
                          <a:solidFill>
                            <a:srgbClr val="92D050"/>
                          </a:solidFill>
                          <a:effectLst>
                            <a:outerShdw blurRad="38100" dist="38100" dir="2700000" algn="tl">
                              <a:srgbClr val="000000">
                                <a:alpha val="43137"/>
                              </a:srgbClr>
                            </a:outerShdw>
                          </a:effectLst>
                        </a:rPr>
                        <a:t>offline</a:t>
                      </a:r>
                      <a:r>
                        <a:rPr lang="el-GR" sz="1600" b="1" dirty="0">
                          <a:solidFill>
                            <a:srgbClr val="92D050"/>
                          </a:solidFill>
                          <a:effectLst>
                            <a:outerShdw blurRad="38100" dist="38100" dir="2700000" algn="tl">
                              <a:srgbClr val="000000">
                                <a:alpha val="43137"/>
                              </a:srgbClr>
                            </a:outerShdw>
                          </a:effectLst>
                        </a:rPr>
                        <a:t>.</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Διερεύνηση και επίλυση θεμάτων σε σχετικά μικρό χρόνο.</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678948">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Πλήρης έλεγχος στο χρονοδιάγραμμα επεξεργασίας και ανάλυσης δεδομένων.</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Δημιουργία προτάσεων (</a:t>
                      </a:r>
                      <a:r>
                        <a:rPr lang="en-US" sz="1600" b="1" dirty="0">
                          <a:solidFill>
                            <a:srgbClr val="92D050"/>
                          </a:solidFill>
                          <a:effectLst>
                            <a:outerShdw blurRad="38100" dist="38100" dir="2700000" algn="tl">
                              <a:srgbClr val="000000">
                                <a:alpha val="43137"/>
                              </a:srgbClr>
                            </a:outerShdw>
                          </a:effectLst>
                        </a:rPr>
                        <a:t>recommendation engines)</a:t>
                      </a:r>
                      <a:r>
                        <a:rPr lang="el-GR" sz="1600" b="1" dirty="0">
                          <a:solidFill>
                            <a:srgbClr val="92D050"/>
                          </a:solidFill>
                          <a:effectLst>
                            <a:outerShdw blurRad="38100" dist="38100" dir="2700000" algn="tl">
                              <a:srgbClr val="000000">
                                <a:alpha val="43137"/>
                              </a:srgbClr>
                            </a:outerShdw>
                          </a:effectLst>
                        </a:rPr>
                        <a:t>.</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4"/>
                  </a:ext>
                </a:extLst>
              </a:tr>
              <a:tr h="331815">
                <a:tc>
                  <a:txBody>
                    <a:bodyPr/>
                    <a:lstStyle/>
                    <a:p>
                      <a:pPr algn="ctr">
                        <a:lnSpc>
                          <a:spcPct val="107000"/>
                        </a:lnSpc>
                        <a:spcAft>
                          <a:spcPts val="0"/>
                        </a:spcAft>
                      </a:pPr>
                      <a:r>
                        <a:rPr lang="el-GR" sz="1600" b="1" dirty="0">
                          <a:solidFill>
                            <a:srgbClr val="FF0000"/>
                          </a:solidFill>
                          <a:effectLst>
                            <a:outerShdw blurRad="38100" dist="38100" dir="2700000" algn="tl">
                              <a:srgbClr val="000000">
                                <a:alpha val="43137"/>
                              </a:srgbClr>
                            </a:outerShdw>
                          </a:effectLst>
                        </a:rPr>
                        <a:t>Πολύπλοκο </a:t>
                      </a:r>
                      <a:r>
                        <a:rPr lang="en-US" sz="1600" b="1" dirty="0">
                          <a:solidFill>
                            <a:srgbClr val="FF0000"/>
                          </a:solidFill>
                          <a:effectLst>
                            <a:outerShdw blurRad="38100" dist="38100" dir="2700000" algn="tl">
                              <a:srgbClr val="000000">
                                <a:alpha val="43137"/>
                              </a:srgbClr>
                            </a:outerShdw>
                          </a:effectLst>
                        </a:rPr>
                        <a:t>debugging.</a:t>
                      </a:r>
                      <a:endParaRPr lang="el-GR" sz="1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92D050"/>
                          </a:solidFill>
                          <a:effectLst>
                            <a:outerShdw blurRad="38100" dist="38100" dir="2700000" algn="tl">
                              <a:srgbClr val="000000">
                                <a:alpha val="43137"/>
                              </a:srgbClr>
                            </a:outerShdw>
                          </a:effectLst>
                        </a:rPr>
                        <a:t>Πρόληψη ανεπιθύμητων συμβάντων</a:t>
                      </a:r>
                      <a:r>
                        <a:rPr lang="en-US" sz="1600" b="1" baseline="0" dirty="0">
                          <a:solidFill>
                            <a:srgbClr val="92D050"/>
                          </a:solidFill>
                          <a:effectLst>
                            <a:outerShdw blurRad="38100" dist="38100" dir="2700000" algn="tl">
                              <a:srgbClr val="000000">
                                <a:alpha val="43137"/>
                              </a:srgbClr>
                            </a:outerShdw>
                          </a:effectLst>
                        </a:rPr>
                        <a:t> (security).</a:t>
                      </a:r>
                      <a:endParaRPr lang="el-GR" sz="1400" b="1" dirty="0">
                        <a:solidFill>
                          <a:srgbClr val="92D05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5"/>
                  </a:ext>
                </a:extLst>
              </a:tr>
              <a:tr h="678948">
                <a:tc>
                  <a:txBody>
                    <a:bodyPr/>
                    <a:lstStyle/>
                    <a:p>
                      <a:pPr algn="ctr">
                        <a:lnSpc>
                          <a:spcPct val="107000"/>
                        </a:lnSpc>
                        <a:spcAft>
                          <a:spcPts val="0"/>
                        </a:spcAft>
                      </a:pPr>
                      <a:r>
                        <a:rPr lang="el-GR" sz="1600" b="1" dirty="0">
                          <a:solidFill>
                            <a:srgbClr val="FF1111"/>
                          </a:solidFill>
                          <a:effectLst>
                            <a:outerShdw blurRad="38100" dist="38100" dir="2700000" algn="tl">
                              <a:srgbClr val="000000">
                                <a:alpha val="43137"/>
                              </a:srgbClr>
                            </a:outerShdw>
                          </a:effectLst>
                        </a:rPr>
                        <a:t>Χρονοβόρα &amp; κοστοβόρα εκπαίδευση και εκμάθηση της τεχνολογίας.</a:t>
                      </a:r>
                      <a:endParaRPr lang="el-GR" sz="1400" b="1" dirty="0">
                        <a:solidFill>
                          <a:srgbClr val="FF111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FF1111"/>
                          </a:solidFill>
                          <a:effectLst>
                            <a:outerShdw blurRad="38100" dist="38100" dir="2700000" algn="tl">
                              <a:srgbClr val="000000">
                                <a:alpha val="43137"/>
                              </a:srgbClr>
                            </a:outerShdw>
                          </a:effectLst>
                        </a:rPr>
                        <a:t>Έλλειψη εξειδίκευσης πάνω σε </a:t>
                      </a:r>
                      <a:r>
                        <a:rPr lang="en-US" sz="1600" b="1" dirty="0">
                          <a:solidFill>
                            <a:srgbClr val="FF1111"/>
                          </a:solidFill>
                          <a:effectLst>
                            <a:outerShdw blurRad="38100" dist="38100" dir="2700000" algn="tl">
                              <a:srgbClr val="000000">
                                <a:alpha val="43137"/>
                              </a:srgbClr>
                            </a:outerShdw>
                          </a:effectLst>
                        </a:rPr>
                        <a:t>Streaming Analytics</a:t>
                      </a:r>
                      <a:r>
                        <a:rPr lang="el-GR" sz="1600" b="1" dirty="0">
                          <a:solidFill>
                            <a:srgbClr val="FF1111"/>
                          </a:solidFill>
                          <a:effectLst>
                            <a:outerShdw blurRad="38100" dist="38100" dir="2700000" algn="tl">
                              <a:srgbClr val="000000">
                                <a:alpha val="43137"/>
                              </a:srgbClr>
                            </a:outerShdw>
                          </a:effectLst>
                        </a:rPr>
                        <a:t>.</a:t>
                      </a:r>
                      <a:endParaRPr lang="el-GR" sz="1400" b="1" dirty="0">
                        <a:solidFill>
                          <a:srgbClr val="FF111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6"/>
                  </a:ext>
                </a:extLst>
              </a:tr>
              <a:tr h="678948">
                <a:tc>
                  <a:txBody>
                    <a:bodyPr/>
                    <a:lstStyle/>
                    <a:p>
                      <a:pPr algn="ctr">
                        <a:lnSpc>
                          <a:spcPct val="107000"/>
                        </a:lnSpc>
                        <a:spcAft>
                          <a:spcPts val="0"/>
                        </a:spcAft>
                      </a:pPr>
                      <a:r>
                        <a:rPr lang="el-GR" sz="1600" b="1" dirty="0">
                          <a:solidFill>
                            <a:srgbClr val="FF1111"/>
                          </a:solidFill>
                          <a:effectLst>
                            <a:outerShdw blurRad="38100" dist="38100" dir="2700000" algn="tl">
                              <a:srgbClr val="000000">
                                <a:alpha val="43137"/>
                              </a:srgbClr>
                            </a:outerShdw>
                          </a:effectLst>
                        </a:rPr>
                        <a:t>Δεν προσφέρει αποτελέσματα σε πραγματικό χρόνο, κάτι το οποίο απαιτεί η αγορά σήμερα.</a:t>
                      </a:r>
                      <a:endParaRPr lang="el-GR" sz="1400" b="1" dirty="0">
                        <a:solidFill>
                          <a:srgbClr val="FF111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FF1111"/>
                          </a:solidFill>
                          <a:effectLst>
                            <a:outerShdw blurRad="38100" dist="38100" dir="2700000" algn="tl">
                              <a:srgbClr val="000000">
                                <a:alpha val="43137"/>
                              </a:srgbClr>
                            </a:outerShdw>
                          </a:effectLst>
                        </a:rPr>
                        <a:t>Δυσκολία διατήρησης </a:t>
                      </a:r>
                      <a:r>
                        <a:rPr lang="en-US" sz="1600" b="1" dirty="0">
                          <a:solidFill>
                            <a:srgbClr val="FF1111"/>
                          </a:solidFill>
                          <a:effectLst>
                            <a:outerShdw blurRad="38100" dist="38100" dir="2700000" algn="tl">
                              <a:srgbClr val="000000">
                                <a:alpha val="43137"/>
                              </a:srgbClr>
                            </a:outerShdw>
                          </a:effectLst>
                        </a:rPr>
                        <a:t>input rate</a:t>
                      </a:r>
                      <a:r>
                        <a:rPr lang="el-GR" sz="1600" b="1" dirty="0">
                          <a:solidFill>
                            <a:srgbClr val="FF1111"/>
                          </a:solidFill>
                          <a:effectLst>
                            <a:outerShdw blurRad="38100" dist="38100" dir="2700000" algn="tl">
                              <a:srgbClr val="000000">
                                <a:alpha val="43137"/>
                              </a:srgbClr>
                            </a:outerShdw>
                          </a:effectLst>
                        </a:rPr>
                        <a:t> &amp; </a:t>
                      </a:r>
                      <a:r>
                        <a:rPr lang="en-US" sz="1600" b="1" dirty="0">
                          <a:solidFill>
                            <a:srgbClr val="FF1111"/>
                          </a:solidFill>
                          <a:effectLst>
                            <a:outerShdw blurRad="38100" dist="38100" dir="2700000" algn="tl">
                              <a:srgbClr val="000000">
                                <a:alpha val="43137"/>
                              </a:srgbClr>
                            </a:outerShdw>
                          </a:effectLst>
                        </a:rPr>
                        <a:t>output rate</a:t>
                      </a:r>
                      <a:r>
                        <a:rPr lang="el-GR" sz="1600" b="1" dirty="0">
                          <a:solidFill>
                            <a:srgbClr val="FF1111"/>
                          </a:solidFill>
                          <a:effectLst>
                            <a:outerShdw blurRad="38100" dist="38100" dir="2700000" algn="tl">
                              <a:srgbClr val="000000">
                                <a:alpha val="43137"/>
                              </a:srgbClr>
                            </a:outerShdw>
                          </a:effectLst>
                        </a:rPr>
                        <a:t>.</a:t>
                      </a:r>
                      <a:endParaRPr lang="el-GR" sz="1400" b="1" dirty="0">
                        <a:solidFill>
                          <a:srgbClr val="FF111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7"/>
                  </a:ext>
                </a:extLst>
              </a:tr>
              <a:tr h="809961">
                <a:tc>
                  <a:txBody>
                    <a:bodyPr/>
                    <a:lstStyle/>
                    <a:p>
                      <a:pPr algn="ctr">
                        <a:lnSpc>
                          <a:spcPct val="107000"/>
                        </a:lnSpc>
                        <a:spcAft>
                          <a:spcPts val="0"/>
                        </a:spcAft>
                      </a:pPr>
                      <a:r>
                        <a:rPr lang="el-GR" sz="1600" b="1" dirty="0">
                          <a:solidFill>
                            <a:srgbClr val="FF1111"/>
                          </a:solidFill>
                          <a:effectLst>
                            <a:outerShdw blurRad="38100" dist="38100" dir="2700000" algn="tl">
                              <a:srgbClr val="000000">
                                <a:alpha val="43137"/>
                              </a:srgbClr>
                            </a:outerShdw>
                          </a:effectLst>
                        </a:rPr>
                        <a:t>Αν κάποια συγκεκριμένη δουλειά σταματήσει λόγω λάθους, εμποδίζεται ολόκληρη η διαδικασία.</a:t>
                      </a:r>
                      <a:endParaRPr lang="el-GR" sz="1400" b="1" dirty="0">
                        <a:solidFill>
                          <a:srgbClr val="FF111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FF1111"/>
                          </a:solidFill>
                          <a:effectLst>
                            <a:outerShdw blurRad="38100" dist="38100" dir="2700000" algn="tl">
                              <a:srgbClr val="000000">
                                <a:alpha val="43137"/>
                              </a:srgbClr>
                            </a:outerShdw>
                          </a:effectLst>
                        </a:rPr>
                        <a:t>Καθαρότητα δεδομένων.</a:t>
                      </a:r>
                      <a:endParaRPr lang="el-GR" sz="1400" b="1" dirty="0">
                        <a:solidFill>
                          <a:srgbClr val="FF111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8"/>
                  </a:ext>
                </a:extLst>
              </a:tr>
              <a:tr h="331815">
                <a:tc>
                  <a:txBody>
                    <a:bodyPr/>
                    <a:lstStyle/>
                    <a:p>
                      <a:pPr algn="ctr">
                        <a:lnSpc>
                          <a:spcPct val="107000"/>
                        </a:lnSpc>
                        <a:spcAft>
                          <a:spcPts val="0"/>
                        </a:spcAft>
                      </a:pPr>
                      <a:r>
                        <a:rPr lang="el-GR" sz="1600" b="1">
                          <a:solidFill>
                            <a:srgbClr val="FF0000"/>
                          </a:solidFill>
                          <a:effectLst>
                            <a:outerShdw blurRad="38100" dist="38100" dir="2700000" algn="tl">
                              <a:srgbClr val="000000">
                                <a:alpha val="43137"/>
                              </a:srgbClr>
                            </a:outerShdw>
                          </a:effectLst>
                        </a:rPr>
                        <a:t> </a:t>
                      </a:r>
                      <a:endParaRPr lang="el-GR" sz="1400" b="1">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1600" b="1" dirty="0">
                          <a:solidFill>
                            <a:srgbClr val="FF0000"/>
                          </a:solidFill>
                          <a:effectLst>
                            <a:outerShdw blurRad="38100" dist="38100" dir="2700000" algn="tl">
                              <a:srgbClr val="000000">
                                <a:alpha val="43137"/>
                              </a:srgbClr>
                            </a:outerShdw>
                          </a:effectLst>
                        </a:rPr>
                        <a:t>Μεγάλη κατανάλωση πόρων.</a:t>
                      </a:r>
                      <a:endParaRPr lang="el-GR" sz="14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67203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05087" y="296738"/>
            <a:ext cx="10360501" cy="1223963"/>
          </a:xfrm>
        </p:spPr>
        <p:txBody>
          <a:bodyPr/>
          <a:lstStyle/>
          <a:p>
            <a:pPr algn="ctr"/>
            <a:r>
              <a:rPr lang="el-GR" dirty="0"/>
              <a:t>Πώς επηρεάζονται οι επιχειρήσεις από το </a:t>
            </a:r>
            <a:r>
              <a:rPr lang="en-US" dirty="0"/>
              <a:t>Streaming Analytics</a:t>
            </a:r>
          </a:p>
        </p:txBody>
      </p:sp>
      <p:sp>
        <p:nvSpPr>
          <p:cNvPr id="4" name="Slide Number Placeholder 3"/>
          <p:cNvSpPr>
            <a:spLocks noGrp="1"/>
          </p:cNvSpPr>
          <p:nvPr>
            <p:ph type="sldNum" sz="quarter" idx="12"/>
          </p:nvPr>
        </p:nvSpPr>
        <p:spPr/>
        <p:txBody>
          <a:bodyPr/>
          <a:lstStyle/>
          <a:p>
            <a:fld id="{C014DD1E-5D91-48A3-AD6D-45FBA980D106}" type="slidenum">
              <a:rPr lang="el-GR" smtClean="0"/>
              <a:t>12</a:t>
            </a:fld>
            <a:endParaRPr lang="el-GR"/>
          </a:p>
        </p:txBody>
      </p:sp>
      <p:sp>
        <p:nvSpPr>
          <p:cNvPr id="5" name="Footer Placeholder 4"/>
          <p:cNvSpPr>
            <a:spLocks noGrp="1"/>
          </p:cNvSpPr>
          <p:nvPr>
            <p:ph type="ftr" sz="quarter" idx="11"/>
          </p:nvPr>
        </p:nvSpPr>
        <p:spPr/>
        <p:txBody>
          <a:bodyPr/>
          <a:lstStyle/>
          <a:p>
            <a:r>
              <a:rPr lang="en-US" dirty="0"/>
              <a:t>Nikos Kougianos - Streaming Analytics</a:t>
            </a:r>
          </a:p>
        </p:txBody>
      </p:sp>
      <p:sp>
        <p:nvSpPr>
          <p:cNvPr id="14" name="Down Arrow 13"/>
          <p:cNvSpPr/>
          <p:nvPr/>
        </p:nvSpPr>
        <p:spPr>
          <a:xfrm>
            <a:off x="1205087" y="1844824"/>
            <a:ext cx="521424" cy="4015307"/>
          </a:xfrm>
          <a:prstGeom prst="downArrow">
            <a:avLst/>
          </a:prstGeom>
          <a:gradFill>
            <a:gsLst>
              <a:gs pos="100000">
                <a:schemeClr val="tx1">
                  <a:lumMod val="85000"/>
                </a:schemeClr>
              </a:gs>
              <a:gs pos="9000">
                <a:schemeClr val="accent2"/>
              </a:gs>
            </a:gsLst>
            <a:lin ang="3600000" scaled="0"/>
          </a:gra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sz="2800" dirty="0"/>
          </a:p>
        </p:txBody>
      </p:sp>
      <p:sp>
        <p:nvSpPr>
          <p:cNvPr id="15" name="TextBox 14"/>
          <p:cNvSpPr txBox="1"/>
          <p:nvPr/>
        </p:nvSpPr>
        <p:spPr>
          <a:xfrm>
            <a:off x="549796" y="1506270"/>
            <a:ext cx="2160239" cy="338554"/>
          </a:xfrm>
          <a:prstGeom prst="rect">
            <a:avLst/>
          </a:prstGeom>
          <a:noFill/>
        </p:spPr>
        <p:txBody>
          <a:bodyPr wrap="square" rtlCol="0">
            <a:spAutoFit/>
          </a:bodyPr>
          <a:lstStyle/>
          <a:p>
            <a:r>
              <a:rPr lang="en-US" sz="1600" b="1" dirty="0">
                <a:solidFill>
                  <a:schemeClr val="accent2"/>
                </a:solidFill>
                <a:effectLst>
                  <a:outerShdw blurRad="38100" dist="38100" dir="2700000" algn="tl">
                    <a:srgbClr val="000000">
                      <a:alpha val="43137"/>
                    </a:srgbClr>
                  </a:outerShdw>
                </a:effectLst>
              </a:rPr>
              <a:t>Importance Indicator</a:t>
            </a:r>
            <a:endParaRPr lang="el-GR" sz="1600" b="1" dirty="0">
              <a:solidFill>
                <a:schemeClr val="accent2"/>
              </a:solidFill>
              <a:effectLst>
                <a:outerShdw blurRad="38100" dist="38100" dir="2700000" algn="tl">
                  <a:srgbClr val="000000">
                    <a:alpha val="43137"/>
                  </a:srgbClr>
                </a:outerShdw>
              </a:effectLst>
            </a:endParaRPr>
          </a:p>
        </p:txBody>
      </p:sp>
      <p:sp>
        <p:nvSpPr>
          <p:cNvPr id="13" name="TextBox 12"/>
          <p:cNvSpPr txBox="1"/>
          <p:nvPr/>
        </p:nvSpPr>
        <p:spPr>
          <a:xfrm>
            <a:off x="2422004" y="2730233"/>
            <a:ext cx="10093484" cy="1815882"/>
          </a:xfrm>
          <a:prstGeom prst="rect">
            <a:avLst/>
          </a:prstGeom>
          <a:noFill/>
        </p:spPr>
        <p:txBody>
          <a:bodyPr wrap="square" rtlCol="0">
            <a:spAutoFit/>
          </a:bodyPr>
          <a:lstStyle/>
          <a:p>
            <a:pPr marL="457200" indent="-457200">
              <a:buFont typeface="Wingdings" panose="05000000000000000000" pitchFamily="2" charset="2"/>
              <a:buChar char="Ø"/>
            </a:pPr>
            <a:r>
              <a:rPr lang="el-GR" sz="2800" dirty="0"/>
              <a:t>Ασφάλεια </a:t>
            </a:r>
            <a:r>
              <a:rPr lang="el-GR" sz="1600" dirty="0"/>
              <a:t>(</a:t>
            </a:r>
            <a:r>
              <a:rPr lang="en-US" sz="1600" b="1" u="sng" dirty="0"/>
              <a:t>Streaming Analytics + Machine Learning = Real-time protection</a:t>
            </a:r>
            <a:r>
              <a:rPr lang="el-GR" sz="1600" dirty="0"/>
              <a:t>)</a:t>
            </a:r>
          </a:p>
          <a:p>
            <a:pPr marL="457200" indent="-457200">
              <a:buFont typeface="Wingdings" panose="05000000000000000000" pitchFamily="2" charset="2"/>
              <a:buChar char="Ø"/>
            </a:pPr>
            <a:r>
              <a:rPr lang="el-GR" sz="2800" dirty="0"/>
              <a:t>Παραγωγικότητα</a:t>
            </a:r>
            <a:endParaRPr lang="en-US" sz="2800" dirty="0"/>
          </a:p>
          <a:p>
            <a:pPr marL="457200" indent="-457200">
              <a:buFont typeface="Wingdings" panose="05000000000000000000" pitchFamily="2" charset="2"/>
              <a:buChar char="Ø"/>
            </a:pPr>
            <a:r>
              <a:rPr lang="el-GR" sz="2800" dirty="0"/>
              <a:t>Φήμη</a:t>
            </a:r>
            <a:endParaRPr lang="en-US" sz="2800" dirty="0"/>
          </a:p>
          <a:p>
            <a:pPr marL="457200" indent="-457200">
              <a:buFont typeface="Wingdings" panose="05000000000000000000" pitchFamily="2" charset="2"/>
              <a:buChar char="Ø"/>
            </a:pPr>
            <a:r>
              <a:rPr lang="en-US" sz="2800" dirty="0"/>
              <a:t>Revenue Channels</a:t>
            </a:r>
          </a:p>
        </p:txBody>
      </p:sp>
    </p:spTree>
    <p:extLst>
      <p:ext uri="{BB962C8B-B14F-4D97-AF65-F5344CB8AC3E}">
        <p14:creationId xmlns:p14="http://schemas.microsoft.com/office/powerpoint/2010/main" val="3977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8883" y="116632"/>
            <a:ext cx="10360501" cy="792088"/>
          </a:xfrm>
        </p:spPr>
        <p:txBody>
          <a:bodyPr>
            <a:normAutofit/>
          </a:bodyPr>
          <a:lstStyle/>
          <a:p>
            <a:pPr algn="ctr"/>
            <a:r>
              <a:rPr lang="el-GR" dirty="0"/>
              <a:t>Ανθρωποκεντρική ανάλυση</a:t>
            </a:r>
            <a:endParaRPr lang="en-US" dirty="0"/>
          </a:p>
        </p:txBody>
      </p:sp>
      <p:sp>
        <p:nvSpPr>
          <p:cNvPr id="4" name="Slide Number Placeholder 3"/>
          <p:cNvSpPr>
            <a:spLocks noGrp="1"/>
          </p:cNvSpPr>
          <p:nvPr>
            <p:ph type="sldNum" sz="quarter" idx="12"/>
          </p:nvPr>
        </p:nvSpPr>
        <p:spPr/>
        <p:txBody>
          <a:bodyPr/>
          <a:lstStyle/>
          <a:p>
            <a:fld id="{C014DD1E-5D91-48A3-AD6D-45FBA980D106}" type="slidenum">
              <a:rPr lang="el-GR" smtClean="0"/>
              <a:t>13</a:t>
            </a:fld>
            <a:endParaRPr lang="el-GR"/>
          </a:p>
        </p:txBody>
      </p:sp>
      <p:sp>
        <p:nvSpPr>
          <p:cNvPr id="5" name="Footer Placeholder 4"/>
          <p:cNvSpPr>
            <a:spLocks noGrp="1"/>
          </p:cNvSpPr>
          <p:nvPr>
            <p:ph type="ftr" sz="quarter" idx="11"/>
          </p:nvPr>
        </p:nvSpPr>
        <p:spPr/>
        <p:txBody>
          <a:bodyPr/>
          <a:lstStyle/>
          <a:p>
            <a:r>
              <a:rPr lang="en-US" dirty="0"/>
              <a:t>Nikos Kougianos - Streaming Analytics</a:t>
            </a:r>
          </a:p>
        </p:txBody>
      </p:sp>
      <p:sp>
        <p:nvSpPr>
          <p:cNvPr id="9" name="TextBox 8"/>
          <p:cNvSpPr txBox="1"/>
          <p:nvPr/>
        </p:nvSpPr>
        <p:spPr>
          <a:xfrm>
            <a:off x="909836" y="1628800"/>
            <a:ext cx="10729192" cy="2246769"/>
          </a:xfrm>
          <a:prstGeom prst="rect">
            <a:avLst/>
          </a:prstGeom>
          <a:noFill/>
        </p:spPr>
        <p:txBody>
          <a:bodyPr wrap="square" rtlCol="0">
            <a:spAutoFit/>
          </a:bodyPr>
          <a:lstStyle/>
          <a:p>
            <a:pPr marL="342900" indent="-342900">
              <a:buFont typeface="Wingdings" panose="05000000000000000000" pitchFamily="2" charset="2"/>
              <a:buChar char="v"/>
            </a:pPr>
            <a:r>
              <a:rPr lang="el-GR" sz="2000" dirty="0"/>
              <a:t>Οποιοσδήποτε έχει στην κατοχή του </a:t>
            </a:r>
            <a:r>
              <a:rPr lang="en-US" sz="2000" dirty="0"/>
              <a:t>smartphone </a:t>
            </a:r>
            <a:r>
              <a:rPr lang="el-GR" sz="2000" dirty="0"/>
              <a:t>και πρόσβαση στο διαδίκτυο, παρακολουθείται.</a:t>
            </a:r>
          </a:p>
          <a:p>
            <a:pPr marL="342900" indent="-342900">
              <a:buFont typeface="Wingdings" panose="05000000000000000000" pitchFamily="2" charset="2"/>
              <a:buChar char="v"/>
            </a:pPr>
            <a:r>
              <a:rPr lang="el-GR" sz="2000" dirty="0"/>
              <a:t>Ο όγκος των δεδομένων που συλλέγεται σε καθημερινή βάση είναι τεράστιος.</a:t>
            </a:r>
          </a:p>
          <a:p>
            <a:pPr marL="342900" indent="-342900">
              <a:buFont typeface="Wingdings" panose="05000000000000000000" pitchFamily="2" charset="2"/>
              <a:buChar char="v"/>
            </a:pPr>
            <a:r>
              <a:rPr lang="el-GR" sz="2000" dirty="0"/>
              <a:t>Οι εταιρίες συμμετέχουν σε αγοραπωλησίες προσωπικών δεδομένων για διαφημιστικούς και όχι μόνο σκοπούς.</a:t>
            </a:r>
            <a:endParaRPr lang="en-US" sz="2000" dirty="0"/>
          </a:p>
          <a:p>
            <a:pPr marL="342900" indent="-342900">
              <a:buFont typeface="Wingdings" panose="05000000000000000000" pitchFamily="2" charset="2"/>
              <a:buChar char="v"/>
            </a:pPr>
            <a:r>
              <a:rPr lang="el-GR" sz="2000" dirty="0"/>
              <a:t>Οι μεγάλες εταιρίες αποθηκεύουν οποιαδήποτε αλληλεπίδραση του χρήστη με το προϊόν τους, από τις κινήσεις του κέρσορα στην ιστοσελίδα τους μέχρι το πόση ώρα θα παραμείνουν κάπου καθώς </a:t>
            </a:r>
            <a:r>
              <a:rPr lang="en-US" sz="2000" dirty="0"/>
              <a:t>“</a:t>
            </a:r>
            <a:r>
              <a:rPr lang="el-GR" sz="2000" dirty="0"/>
              <a:t>σκρολάρουν</a:t>
            </a:r>
            <a:r>
              <a:rPr lang="en-US" sz="2000" dirty="0"/>
              <a:t>”</a:t>
            </a:r>
            <a:r>
              <a:rPr lang="el-GR" sz="2000" dirty="0"/>
              <a:t> (σε </a:t>
            </a:r>
            <a:r>
              <a:rPr lang="en-US" sz="2000" dirty="0"/>
              <a:t>smartphone).</a:t>
            </a:r>
            <a:endParaRPr lang="el-GR" sz="2000" dirty="0"/>
          </a:p>
        </p:txBody>
      </p:sp>
      <p:sp>
        <p:nvSpPr>
          <p:cNvPr id="16" name="TextBox 15"/>
          <p:cNvSpPr txBox="1"/>
          <p:nvPr/>
        </p:nvSpPr>
        <p:spPr>
          <a:xfrm>
            <a:off x="1053852" y="4504356"/>
            <a:ext cx="9721080" cy="1200329"/>
          </a:xfrm>
          <a:prstGeom prst="rect">
            <a:avLst/>
          </a:prstGeom>
          <a:noFill/>
        </p:spPr>
        <p:txBody>
          <a:bodyPr wrap="square" rtlCol="0">
            <a:spAutoFit/>
          </a:bodyPr>
          <a:lstStyle/>
          <a:p>
            <a:r>
              <a:rPr lang="el-GR" i="1" dirty="0">
                <a:solidFill>
                  <a:schemeClr val="accent1">
                    <a:lumMod val="20000"/>
                    <a:lumOff val="80000"/>
                  </a:schemeClr>
                </a:solidFill>
              </a:rPr>
              <a:t>Συμπέρασμα: Οι άνθρωποι επηρεάζονται σε καθημερινή βάση από τη δύναμη των αλγορίθμων και των </a:t>
            </a:r>
            <a:r>
              <a:rPr lang="en-US" i="1" dirty="0">
                <a:solidFill>
                  <a:schemeClr val="accent1">
                    <a:lumMod val="20000"/>
                    <a:lumOff val="80000"/>
                  </a:schemeClr>
                </a:solidFill>
              </a:rPr>
              <a:t>social media, </a:t>
            </a:r>
            <a:r>
              <a:rPr lang="el-GR" i="1" dirty="0">
                <a:solidFill>
                  <a:schemeClr val="accent1">
                    <a:lumMod val="20000"/>
                    <a:lumOff val="80000"/>
                  </a:schemeClr>
                </a:solidFill>
              </a:rPr>
              <a:t>γεγονός το οποίο είναι αρκετά ανησυχητικό. </a:t>
            </a:r>
          </a:p>
        </p:txBody>
      </p:sp>
      <p:sp>
        <p:nvSpPr>
          <p:cNvPr id="8" name="TextBox 7"/>
          <p:cNvSpPr txBox="1"/>
          <p:nvPr/>
        </p:nvSpPr>
        <p:spPr>
          <a:xfrm>
            <a:off x="1220015" y="1052797"/>
            <a:ext cx="948145" cy="523220"/>
          </a:xfrm>
          <a:prstGeom prst="rect">
            <a:avLst/>
          </a:prstGeom>
          <a:noFill/>
        </p:spPr>
        <p:txBody>
          <a:bodyPr wrap="none" rtlCol="0">
            <a:spAutoFit/>
          </a:bodyPr>
          <a:lstStyle/>
          <a:p>
            <a:r>
              <a:rPr lang="en-US" sz="2800" b="1" i="1" dirty="0"/>
              <a:t>Facts</a:t>
            </a:r>
            <a:endParaRPr lang="el-GR" sz="2800" b="1" i="1" dirty="0"/>
          </a:p>
        </p:txBody>
      </p:sp>
    </p:spTree>
    <p:extLst>
      <p:ext uri="{BB962C8B-B14F-4D97-AF65-F5344CB8AC3E}">
        <p14:creationId xmlns:p14="http://schemas.microsoft.com/office/powerpoint/2010/main" val="241868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014DD1E-5D91-48A3-AD6D-45FBA980D106}" type="slidenum">
              <a:rPr lang="el-GR" smtClean="0"/>
              <a:t>14</a:t>
            </a:fld>
            <a:endParaRPr lang="el-GR"/>
          </a:p>
        </p:txBody>
      </p:sp>
      <p:sp>
        <p:nvSpPr>
          <p:cNvPr id="5" name="Footer Placeholder 4"/>
          <p:cNvSpPr>
            <a:spLocks noGrp="1"/>
          </p:cNvSpPr>
          <p:nvPr>
            <p:ph type="ftr" sz="quarter" idx="11"/>
          </p:nvPr>
        </p:nvSpPr>
        <p:spPr/>
        <p:txBody>
          <a:bodyPr/>
          <a:lstStyle/>
          <a:p>
            <a:r>
              <a:rPr lang="en-US" dirty="0"/>
              <a:t>Nikos Kougianos - Streaming Analytics</a:t>
            </a:r>
          </a:p>
        </p:txBody>
      </p:sp>
      <p:sp>
        <p:nvSpPr>
          <p:cNvPr id="2" name="TextBox 1"/>
          <p:cNvSpPr txBox="1"/>
          <p:nvPr/>
        </p:nvSpPr>
        <p:spPr>
          <a:xfrm>
            <a:off x="2713550" y="3450377"/>
            <a:ext cx="6984776" cy="307777"/>
          </a:xfrm>
          <a:prstGeom prst="rect">
            <a:avLst/>
          </a:prstGeom>
          <a:noFill/>
        </p:spPr>
        <p:txBody>
          <a:bodyPr wrap="square" rtlCol="0">
            <a:spAutoFit/>
          </a:bodyPr>
          <a:lstStyle/>
          <a:p>
            <a:r>
              <a:rPr lang="en-US" sz="1400" dirty="0">
                <a:solidFill>
                  <a:schemeClr val="accent1">
                    <a:lumMod val="60000"/>
                    <a:lumOff val="40000"/>
                  </a:schemeClr>
                </a:solidFill>
              </a:rPr>
              <a:t>https://www.youtube.com/watch?time_continue=208&amp;v=zBnDWSvaQ1I&amp;feature=emb_logo</a:t>
            </a:r>
            <a:endParaRPr lang="el-GR" sz="1400" dirty="0">
              <a:solidFill>
                <a:schemeClr val="accent1">
                  <a:lumMod val="60000"/>
                  <a:lumOff val="40000"/>
                </a:schemeClr>
              </a:solidFill>
            </a:endParaRPr>
          </a:p>
        </p:txBody>
      </p:sp>
      <p:sp>
        <p:nvSpPr>
          <p:cNvPr id="6" name="TextBox 5"/>
          <p:cNvSpPr txBox="1"/>
          <p:nvPr/>
        </p:nvSpPr>
        <p:spPr>
          <a:xfrm>
            <a:off x="2710036" y="2420888"/>
            <a:ext cx="4802597" cy="461665"/>
          </a:xfrm>
          <a:prstGeom prst="rect">
            <a:avLst/>
          </a:prstGeom>
          <a:noFill/>
        </p:spPr>
        <p:txBody>
          <a:bodyPr wrap="none" rtlCol="0">
            <a:spAutoFit/>
          </a:bodyPr>
          <a:lstStyle/>
          <a:p>
            <a:r>
              <a:rPr lang="en-US" dirty="0">
                <a:solidFill>
                  <a:srgbClr val="FF0000"/>
                </a:solidFill>
              </a:rPr>
              <a:t>Netflix</a:t>
            </a:r>
            <a:r>
              <a:rPr lang="en-US" dirty="0"/>
              <a:t> </a:t>
            </a:r>
            <a:r>
              <a:rPr lang="en-US" dirty="0">
                <a:solidFill>
                  <a:srgbClr val="FF0000"/>
                </a:solidFill>
              </a:rPr>
              <a:t>Movie</a:t>
            </a:r>
            <a:r>
              <a:rPr lang="en-US" dirty="0"/>
              <a:t>: The Great Hack (2019)</a:t>
            </a:r>
            <a:endParaRPr lang="el-GR" dirty="0"/>
          </a:p>
        </p:txBody>
      </p:sp>
      <p:sp>
        <p:nvSpPr>
          <p:cNvPr id="7" name="TextBox 6"/>
          <p:cNvSpPr txBox="1"/>
          <p:nvPr/>
        </p:nvSpPr>
        <p:spPr>
          <a:xfrm>
            <a:off x="2713550" y="3152757"/>
            <a:ext cx="3837397" cy="400110"/>
          </a:xfrm>
          <a:prstGeom prst="rect">
            <a:avLst/>
          </a:prstGeom>
          <a:noFill/>
        </p:spPr>
        <p:txBody>
          <a:bodyPr wrap="none" rtlCol="0">
            <a:spAutoFit/>
          </a:bodyPr>
          <a:lstStyle/>
          <a:p>
            <a:r>
              <a:rPr lang="en-US" sz="2000" dirty="0"/>
              <a:t>Google is always listening: Live Test</a:t>
            </a:r>
            <a:endParaRPr lang="el-GR" sz="2000" dirty="0"/>
          </a:p>
        </p:txBody>
      </p:sp>
      <p:sp>
        <p:nvSpPr>
          <p:cNvPr id="13" name="TextBox 12"/>
          <p:cNvSpPr txBox="1"/>
          <p:nvPr/>
        </p:nvSpPr>
        <p:spPr>
          <a:xfrm>
            <a:off x="2713550" y="2845384"/>
            <a:ext cx="6727611" cy="369332"/>
          </a:xfrm>
          <a:prstGeom prst="rect">
            <a:avLst/>
          </a:prstGeom>
          <a:noFill/>
        </p:spPr>
        <p:txBody>
          <a:bodyPr wrap="none" rtlCol="0">
            <a:spAutoFit/>
          </a:bodyPr>
          <a:lstStyle/>
          <a:p>
            <a:r>
              <a:rPr lang="en-US" sz="1800" dirty="0">
                <a:solidFill>
                  <a:schemeClr val="accent1">
                    <a:lumMod val="20000"/>
                    <a:lumOff val="80000"/>
                  </a:schemeClr>
                </a:solidFill>
              </a:rPr>
              <a:t>Story: </a:t>
            </a:r>
            <a:r>
              <a:rPr lang="el-GR" sz="1800" dirty="0">
                <a:solidFill>
                  <a:schemeClr val="accent1">
                    <a:lumMod val="20000"/>
                    <a:lumOff val="80000"/>
                  </a:schemeClr>
                </a:solidFill>
              </a:rPr>
              <a:t>Δεν προσλήφθηκε λόγω σοβαρής αρρώστιας της γυναίκας του.</a:t>
            </a:r>
          </a:p>
        </p:txBody>
      </p:sp>
      <p:sp>
        <p:nvSpPr>
          <p:cNvPr id="17" name="TextBox 16"/>
          <p:cNvSpPr txBox="1"/>
          <p:nvPr/>
        </p:nvSpPr>
        <p:spPr>
          <a:xfrm>
            <a:off x="4582244" y="1196752"/>
            <a:ext cx="2747675" cy="523220"/>
          </a:xfrm>
          <a:prstGeom prst="rect">
            <a:avLst/>
          </a:prstGeom>
          <a:noFill/>
        </p:spPr>
        <p:txBody>
          <a:bodyPr wrap="none" rtlCol="0">
            <a:spAutoFit/>
          </a:bodyPr>
          <a:lstStyle/>
          <a:p>
            <a:r>
              <a:rPr lang="en-US" sz="2800" b="1" i="1" dirty="0"/>
              <a:t>Food for Thought</a:t>
            </a:r>
            <a:endParaRPr lang="el-GR" sz="2800" b="1" i="1" dirty="0"/>
          </a:p>
        </p:txBody>
      </p:sp>
      <p:sp>
        <p:nvSpPr>
          <p:cNvPr id="9" name="TextBox 8">
            <a:extLst>
              <a:ext uri="{FF2B5EF4-FFF2-40B4-BE49-F238E27FC236}">
                <a16:creationId xmlns:a16="http://schemas.microsoft.com/office/drawing/2014/main" xmlns="" id="{ED53CEAF-7BD1-44BE-8EA1-112F2BFE73F6}"/>
              </a:ext>
            </a:extLst>
          </p:cNvPr>
          <p:cNvSpPr txBox="1"/>
          <p:nvPr/>
        </p:nvSpPr>
        <p:spPr>
          <a:xfrm>
            <a:off x="2708442" y="3758154"/>
            <a:ext cx="5645392" cy="369332"/>
          </a:xfrm>
          <a:prstGeom prst="rect">
            <a:avLst/>
          </a:prstGeom>
          <a:noFill/>
        </p:spPr>
        <p:txBody>
          <a:bodyPr wrap="none" rtlCol="0">
            <a:spAutoFit/>
          </a:bodyPr>
          <a:lstStyle/>
          <a:p>
            <a:r>
              <a:rPr lang="en-US" sz="1800" dirty="0">
                <a:solidFill>
                  <a:schemeClr val="accent1">
                    <a:lumMod val="20000"/>
                    <a:lumOff val="80000"/>
                  </a:schemeClr>
                </a:solidFill>
              </a:rPr>
              <a:t>Google example while searching (using browser inspector)</a:t>
            </a:r>
          </a:p>
        </p:txBody>
      </p:sp>
    </p:spTree>
    <p:extLst>
      <p:ext uri="{BB962C8B-B14F-4D97-AF65-F5344CB8AC3E}">
        <p14:creationId xmlns:p14="http://schemas.microsoft.com/office/powerpoint/2010/main" val="309926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014DD1E-5D91-48A3-AD6D-45FBA980D106}" type="slidenum">
              <a:rPr lang="el-GR" smtClean="0"/>
              <a:t>15</a:t>
            </a:fld>
            <a:endParaRPr lang="el-GR"/>
          </a:p>
        </p:txBody>
      </p:sp>
      <p:sp>
        <p:nvSpPr>
          <p:cNvPr id="4" name="Footer Placeholder 3"/>
          <p:cNvSpPr>
            <a:spLocks noGrp="1"/>
          </p:cNvSpPr>
          <p:nvPr>
            <p:ph type="ftr" sz="quarter" idx="11"/>
          </p:nvPr>
        </p:nvSpPr>
        <p:spPr/>
        <p:txBody>
          <a:bodyPr/>
          <a:lstStyle/>
          <a:p>
            <a:r>
              <a:rPr lang="en-US"/>
              <a:t>Nikos Kougianos - Streaming Analytics</a:t>
            </a:r>
          </a:p>
        </p:txBody>
      </p:sp>
      <p:sp>
        <p:nvSpPr>
          <p:cNvPr id="2" name="TextBox 1"/>
          <p:cNvSpPr txBox="1"/>
          <p:nvPr/>
        </p:nvSpPr>
        <p:spPr>
          <a:xfrm>
            <a:off x="837828" y="1484784"/>
            <a:ext cx="10487094" cy="2031325"/>
          </a:xfrm>
          <a:prstGeom prst="rect">
            <a:avLst/>
          </a:prstGeom>
          <a:noFill/>
        </p:spPr>
        <p:txBody>
          <a:bodyPr wrap="square" rtlCol="0">
            <a:spAutoFit/>
          </a:bodyPr>
          <a:lstStyle/>
          <a:p>
            <a:pPr algn="ctr"/>
            <a:r>
              <a:rPr lang="en-US" sz="3600" dirty="0"/>
              <a:t>Thank you!</a:t>
            </a:r>
          </a:p>
          <a:p>
            <a:r>
              <a:rPr lang="en-US" sz="2800" dirty="0"/>
              <a:t>Nikos Kougianos</a:t>
            </a:r>
          </a:p>
          <a:p>
            <a:r>
              <a:rPr lang="en-US" sz="1600" dirty="0"/>
              <a:t>BSc Computer Science, National and Kapodistrian University of Athens (Department of Informatics and Telecommunications)</a:t>
            </a:r>
            <a:endParaRPr lang="el-GR" sz="1600" dirty="0"/>
          </a:p>
          <a:p>
            <a:r>
              <a:rPr lang="en-US" sz="1800" dirty="0"/>
              <a:t>Software Engineer @ OTE Group of Companies</a:t>
            </a:r>
          </a:p>
          <a:p>
            <a:r>
              <a:rPr lang="en-US" sz="1400" dirty="0">
                <a:solidFill>
                  <a:schemeClr val="accent1">
                    <a:lumMod val="60000"/>
                    <a:lumOff val="40000"/>
                  </a:schemeClr>
                </a:solidFill>
              </a:rPr>
              <a:t>https://grizzledwizard.eu/kougianos</a:t>
            </a:r>
          </a:p>
          <a:p>
            <a:r>
              <a:rPr lang="en-US" sz="1400" dirty="0">
                <a:solidFill>
                  <a:schemeClr val="accent1">
                    <a:lumMod val="60000"/>
                    <a:lumOff val="40000"/>
                  </a:schemeClr>
                </a:solidFill>
              </a:rPr>
              <a:t>https://www.linkedin.com/in/nikoskougianos</a:t>
            </a:r>
            <a:endParaRPr lang="el-GR" sz="1400" dirty="0">
              <a:solidFill>
                <a:schemeClr val="accent1">
                  <a:lumMod val="60000"/>
                  <a:lumOff val="40000"/>
                </a:schemeClr>
              </a:solidFill>
            </a:endParaRPr>
          </a:p>
        </p:txBody>
      </p:sp>
      <p:sp>
        <p:nvSpPr>
          <p:cNvPr id="5" name="TextBox 4"/>
          <p:cNvSpPr txBox="1"/>
          <p:nvPr/>
        </p:nvSpPr>
        <p:spPr>
          <a:xfrm>
            <a:off x="816639" y="3717032"/>
            <a:ext cx="6729015" cy="1754326"/>
          </a:xfrm>
          <a:prstGeom prst="rect">
            <a:avLst/>
          </a:prstGeom>
          <a:noFill/>
        </p:spPr>
        <p:txBody>
          <a:bodyPr wrap="square" rtlCol="0">
            <a:spAutoFit/>
          </a:bodyPr>
          <a:lstStyle/>
          <a:p>
            <a:r>
              <a:rPr lang="en-US" sz="1800" dirty="0"/>
              <a:t>Find this presentation online at:</a:t>
            </a:r>
          </a:p>
          <a:p>
            <a:r>
              <a:rPr lang="en-US" sz="1800" dirty="0">
                <a:solidFill>
                  <a:schemeClr val="accent1">
                    <a:lumMod val="60000"/>
                    <a:lumOff val="40000"/>
                  </a:schemeClr>
                </a:solidFill>
              </a:rPr>
              <a:t>https://grizzledwizard.eu/docs/StreamingAnalytics.pptx</a:t>
            </a:r>
          </a:p>
          <a:p>
            <a:r>
              <a:rPr lang="en-US" sz="1800" dirty="0"/>
              <a:t>Find the extended presentation online at:</a:t>
            </a:r>
          </a:p>
          <a:p>
            <a:r>
              <a:rPr lang="en-US" sz="1800" dirty="0">
                <a:solidFill>
                  <a:schemeClr val="accent1">
                    <a:lumMod val="60000"/>
                    <a:lumOff val="40000"/>
                  </a:schemeClr>
                </a:solidFill>
              </a:rPr>
              <a:t>https://grizzledwizard.eu/docs/StreamingAnalyticsExtended.pptx</a:t>
            </a:r>
          </a:p>
          <a:p>
            <a:r>
              <a:rPr lang="en-US" sz="1800" dirty="0"/>
              <a:t>Find the complete evaluative review for Streaming Analytics online at:</a:t>
            </a:r>
          </a:p>
          <a:p>
            <a:r>
              <a:rPr lang="en-US" sz="1800" dirty="0">
                <a:solidFill>
                  <a:schemeClr val="accent1">
                    <a:lumMod val="60000"/>
                    <a:lumOff val="40000"/>
                  </a:schemeClr>
                </a:solidFill>
              </a:rPr>
              <a:t>https://grizzledwizard.eu/docs/StreamingAnalytics.pdf</a:t>
            </a:r>
            <a:endParaRPr lang="el-GR" sz="1800" dirty="0">
              <a:solidFill>
                <a:schemeClr val="accent1">
                  <a:lumMod val="60000"/>
                  <a:lumOff val="40000"/>
                </a:schemeClr>
              </a:solidFill>
            </a:endParaRPr>
          </a:p>
        </p:txBody>
      </p:sp>
    </p:spTree>
    <p:extLst>
      <p:ext uri="{BB962C8B-B14F-4D97-AF65-F5344CB8AC3E}">
        <p14:creationId xmlns:p14="http://schemas.microsoft.com/office/powerpoint/2010/main" val="140585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Agenda</a:t>
            </a:r>
          </a:p>
        </p:txBody>
      </p:sp>
      <p:sp>
        <p:nvSpPr>
          <p:cNvPr id="14" name="Content Placeholder 13"/>
          <p:cNvSpPr>
            <a:spLocks noGrp="1"/>
          </p:cNvSpPr>
          <p:nvPr>
            <p:ph idx="1"/>
          </p:nvPr>
        </p:nvSpPr>
        <p:spPr>
          <a:ln w="34925">
            <a:solidFill>
              <a:schemeClr val="accent1"/>
            </a:solidFill>
          </a:ln>
        </p:spPr>
        <p:txBody>
          <a:bodyPr>
            <a:normAutofit/>
          </a:bodyPr>
          <a:lstStyle/>
          <a:p>
            <a:r>
              <a:rPr lang="el-GR" dirty="0"/>
              <a:t>Τι είναι </a:t>
            </a:r>
            <a:r>
              <a:rPr lang="en-US" dirty="0"/>
              <a:t>Streaming Analytics</a:t>
            </a:r>
            <a:r>
              <a:rPr lang="el-GR" dirty="0"/>
              <a:t>;</a:t>
            </a:r>
            <a:endParaRPr lang="en-US" dirty="0"/>
          </a:p>
          <a:p>
            <a:r>
              <a:rPr lang="el-GR" dirty="0"/>
              <a:t>Καθημερινά παραδείγματα χρήσης </a:t>
            </a:r>
            <a:r>
              <a:rPr lang="en-US" dirty="0"/>
              <a:t>Streaming Analytics</a:t>
            </a:r>
          </a:p>
          <a:p>
            <a:r>
              <a:rPr lang="el-GR" dirty="0"/>
              <a:t>Εργαλεία </a:t>
            </a:r>
            <a:r>
              <a:rPr lang="en-US" dirty="0"/>
              <a:t>Streaming Analytics</a:t>
            </a:r>
          </a:p>
          <a:p>
            <a:r>
              <a:rPr lang="el-GR" dirty="0"/>
              <a:t>Σύγκριση</a:t>
            </a:r>
            <a:r>
              <a:rPr lang="en-US" dirty="0"/>
              <a:t> </a:t>
            </a:r>
            <a:r>
              <a:rPr lang="el-GR" dirty="0"/>
              <a:t>με </a:t>
            </a:r>
            <a:r>
              <a:rPr lang="en-US" dirty="0"/>
              <a:t>Batch Processing</a:t>
            </a:r>
            <a:endParaRPr lang="el-GR" dirty="0"/>
          </a:p>
          <a:p>
            <a:r>
              <a:rPr lang="el-GR" dirty="0"/>
              <a:t>Πως επηρεάζει τις επιχειρήσεις;</a:t>
            </a:r>
            <a:endParaRPr lang="en-US" dirty="0"/>
          </a:p>
          <a:p>
            <a:r>
              <a:rPr lang="el-GR" dirty="0"/>
              <a:t>Ανθρωποκεντρική προσέγγιση</a:t>
            </a:r>
          </a:p>
          <a:p>
            <a:pPr marL="0" indent="0">
              <a:buNone/>
            </a:pPr>
            <a:r>
              <a:rPr lang="el-GR" b="1" dirty="0"/>
              <a:t>Διάρκεια: ~</a:t>
            </a:r>
            <a:r>
              <a:rPr lang="en-US" b="1" dirty="0"/>
              <a:t>20</a:t>
            </a:r>
            <a:r>
              <a:rPr lang="el-GR" b="1" dirty="0"/>
              <a:t> λεπτά</a:t>
            </a:r>
          </a:p>
        </p:txBody>
      </p:sp>
      <p:sp>
        <p:nvSpPr>
          <p:cNvPr id="3" name="Slide Number Placeholder 2"/>
          <p:cNvSpPr>
            <a:spLocks noGrp="1"/>
          </p:cNvSpPr>
          <p:nvPr>
            <p:ph type="sldNum" sz="quarter" idx="12"/>
          </p:nvPr>
        </p:nvSpPr>
        <p:spPr/>
        <p:txBody>
          <a:bodyPr/>
          <a:lstStyle/>
          <a:p>
            <a:fld id="{C014DD1E-5D91-48A3-AD6D-45FBA980D106}" type="slidenum">
              <a:rPr lang="el-GR" smtClean="0"/>
              <a:t>2</a:t>
            </a:fld>
            <a:endParaRPr lang="el-GR"/>
          </a:p>
        </p:txBody>
      </p:sp>
      <p:sp>
        <p:nvSpPr>
          <p:cNvPr id="4" name="Footer Placeholder 3"/>
          <p:cNvSpPr>
            <a:spLocks noGrp="1"/>
          </p:cNvSpPr>
          <p:nvPr>
            <p:ph type="ftr" sz="quarter" idx="11"/>
          </p:nvPr>
        </p:nvSpPr>
        <p:spPr/>
        <p:txBody>
          <a:bodyPr/>
          <a:lstStyle/>
          <a:p>
            <a:r>
              <a:rPr lang="en-US" dirty="0"/>
              <a:t>Nikos Kougianos - Streaming Analytics</a:t>
            </a:r>
          </a:p>
        </p:txBody>
      </p:sp>
    </p:spTree>
    <p:extLst>
      <p:ext uri="{BB962C8B-B14F-4D97-AF65-F5344CB8AC3E}">
        <p14:creationId xmlns:p14="http://schemas.microsoft.com/office/powerpoint/2010/main" val="3529114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C014DD1E-5D91-48A3-AD6D-45FBA980D106}" type="slidenum">
              <a:rPr lang="el-GR" smtClean="0"/>
              <a:t>3</a:t>
            </a:fld>
            <a:endParaRPr lang="el-GR"/>
          </a:p>
        </p:txBody>
      </p:sp>
      <p:sp>
        <p:nvSpPr>
          <p:cNvPr id="6" name="Footer Placeholder 5"/>
          <p:cNvSpPr>
            <a:spLocks noGrp="1"/>
          </p:cNvSpPr>
          <p:nvPr>
            <p:ph type="ftr" sz="quarter" idx="11"/>
          </p:nvPr>
        </p:nvSpPr>
        <p:spPr/>
        <p:txBody>
          <a:bodyPr/>
          <a:lstStyle/>
          <a:p>
            <a:r>
              <a:rPr lang="en-US" dirty="0"/>
              <a:t>Nikos Kougianos - Streaming Analytics</a:t>
            </a:r>
          </a:p>
        </p:txBody>
      </p:sp>
      <p:sp>
        <p:nvSpPr>
          <p:cNvPr id="10" name="TextBox 9"/>
          <p:cNvSpPr txBox="1"/>
          <p:nvPr/>
        </p:nvSpPr>
        <p:spPr>
          <a:xfrm>
            <a:off x="1917948" y="2770474"/>
            <a:ext cx="8717709" cy="2369880"/>
          </a:xfrm>
          <a:prstGeom prst="rect">
            <a:avLst/>
          </a:prstGeom>
          <a:noFill/>
        </p:spPr>
        <p:txBody>
          <a:bodyPr wrap="square" rtlCol="0">
            <a:spAutoFit/>
          </a:bodyPr>
          <a:lstStyle/>
          <a:p>
            <a:r>
              <a:rPr lang="en-US" sz="2800" b="1" dirty="0"/>
              <a:t>Streaming Analytics</a:t>
            </a:r>
          </a:p>
          <a:p>
            <a:r>
              <a:rPr lang="el-GR" dirty="0"/>
              <a:t>Είναι η ανάλυση και επεξεργασία ροών (</a:t>
            </a:r>
            <a:r>
              <a:rPr lang="en-US" dirty="0"/>
              <a:t>streams)</a:t>
            </a:r>
            <a:r>
              <a:rPr lang="el-GR" dirty="0"/>
              <a:t> δεδομένων σε (σχεδόν) πραγματικό χρόνο, μέσα από την οποία εξάγονται πολύ γρήγορα χρήσιμα συμπεράσματα που επηρεάζουν τους βασικούς πυλώνες μιας επιχείρησης (</a:t>
            </a:r>
            <a:r>
              <a:rPr lang="en-US" dirty="0"/>
              <a:t>Security</a:t>
            </a:r>
            <a:r>
              <a:rPr lang="el-GR" dirty="0"/>
              <a:t>, </a:t>
            </a:r>
            <a:r>
              <a:rPr lang="en-US" dirty="0"/>
              <a:t>Marketing). </a:t>
            </a:r>
            <a:r>
              <a:rPr lang="el-GR" dirty="0"/>
              <a:t>Τα δεδομένα αυτά προέρχονται από το </a:t>
            </a:r>
            <a:r>
              <a:rPr lang="el-GR" b="1" i="1" dirty="0"/>
              <a:t>ΙοΤ</a:t>
            </a:r>
            <a:r>
              <a:rPr lang="en-US" b="1" i="1" dirty="0"/>
              <a:t>*</a:t>
            </a:r>
            <a:r>
              <a:rPr lang="el-GR" dirty="0"/>
              <a:t>.</a:t>
            </a:r>
          </a:p>
        </p:txBody>
      </p:sp>
      <p:graphicFrame>
        <p:nvGraphicFramePr>
          <p:cNvPr id="11" name="Diagram 10"/>
          <p:cNvGraphicFramePr/>
          <p:nvPr>
            <p:extLst>
              <p:ext uri="{D42A27DB-BD31-4B8C-83A1-F6EECF244321}">
                <p14:modId xmlns:p14="http://schemas.microsoft.com/office/powerpoint/2010/main" val="2364013727"/>
              </p:ext>
            </p:extLst>
          </p:nvPr>
        </p:nvGraphicFramePr>
        <p:xfrm>
          <a:off x="591012" y="188640"/>
          <a:ext cx="11017224" cy="25649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TextBox 17"/>
          <p:cNvSpPr txBox="1"/>
          <p:nvPr/>
        </p:nvSpPr>
        <p:spPr>
          <a:xfrm>
            <a:off x="1948733" y="5301208"/>
            <a:ext cx="9042223" cy="584775"/>
          </a:xfrm>
          <a:prstGeom prst="rect">
            <a:avLst/>
          </a:prstGeom>
          <a:noFill/>
        </p:spPr>
        <p:txBody>
          <a:bodyPr wrap="square" rtlCol="0">
            <a:spAutoFit/>
          </a:bodyPr>
          <a:lstStyle/>
          <a:p>
            <a:r>
              <a:rPr lang="en-US" sz="1600" dirty="0"/>
              <a:t>*</a:t>
            </a:r>
            <a:r>
              <a:rPr lang="el-GR" sz="1600" dirty="0"/>
              <a:t>ΙοΤ: Είναι το σύνολο των συσκευών που διαθέτουν μια μοναδική διεύθυνση </a:t>
            </a:r>
            <a:r>
              <a:rPr lang="en-US" sz="1600" dirty="0"/>
              <a:t>IP </a:t>
            </a:r>
            <a:r>
              <a:rPr lang="el-GR" sz="1600" dirty="0"/>
              <a:t>και δυνατότητα σύνδεσης σε ένα δίκτυο, με σκοπό την ανταλλαγή δεδομένων.</a:t>
            </a:r>
            <a:endParaRPr lang="el-GR" sz="1100" dirty="0"/>
          </a:p>
        </p:txBody>
      </p:sp>
    </p:spTree>
    <p:extLst>
      <p:ext uri="{BB962C8B-B14F-4D97-AF65-F5344CB8AC3E}">
        <p14:creationId xmlns:p14="http://schemas.microsoft.com/office/powerpoint/2010/main" val="1484811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014DD1E-5D91-48A3-AD6D-45FBA980D106}" type="slidenum">
              <a:rPr lang="el-GR" smtClean="0"/>
              <a:t>4</a:t>
            </a:fld>
            <a:endParaRPr lang="el-GR"/>
          </a:p>
        </p:txBody>
      </p:sp>
      <p:sp>
        <p:nvSpPr>
          <p:cNvPr id="7" name="Footer Placeholder 6"/>
          <p:cNvSpPr>
            <a:spLocks noGrp="1"/>
          </p:cNvSpPr>
          <p:nvPr>
            <p:ph type="ftr" sz="quarter" idx="11"/>
          </p:nvPr>
        </p:nvSpPr>
        <p:spPr/>
        <p:txBody>
          <a:bodyPr/>
          <a:lstStyle/>
          <a:p>
            <a:r>
              <a:rPr lang="en-US"/>
              <a:t>Nikos Kougianos - Streaming Analytics</a:t>
            </a:r>
          </a:p>
        </p:txBody>
      </p:sp>
      <p:sp>
        <p:nvSpPr>
          <p:cNvPr id="11" name="TextBox 10"/>
          <p:cNvSpPr txBox="1"/>
          <p:nvPr/>
        </p:nvSpPr>
        <p:spPr>
          <a:xfrm>
            <a:off x="1348806" y="2420888"/>
            <a:ext cx="10093484" cy="1815882"/>
          </a:xfrm>
          <a:prstGeom prst="rect">
            <a:avLst/>
          </a:prstGeom>
          <a:noFill/>
        </p:spPr>
        <p:txBody>
          <a:bodyPr wrap="square" rtlCol="0">
            <a:spAutoFit/>
          </a:bodyPr>
          <a:lstStyle/>
          <a:p>
            <a:pPr marL="457200" indent="-457200">
              <a:buFont typeface="Wingdings" panose="05000000000000000000" pitchFamily="2" charset="2"/>
              <a:buChar char="ü"/>
            </a:pPr>
            <a:r>
              <a:rPr lang="en-US" sz="2800">
                <a:solidFill>
                  <a:srgbClr val="FF0000"/>
                </a:solidFill>
              </a:rPr>
              <a:t>Netflix </a:t>
            </a:r>
            <a:r>
              <a:rPr lang="en-US" sz="2800" dirty="0"/>
              <a:t>Realtime Movie Recommendation</a:t>
            </a:r>
          </a:p>
          <a:p>
            <a:pPr marL="457200" indent="-457200">
              <a:buFont typeface="Wingdings" panose="05000000000000000000" pitchFamily="2" charset="2"/>
              <a:buChar char="ü"/>
            </a:pPr>
            <a:r>
              <a:rPr lang="en-US" sz="2800" dirty="0">
                <a:solidFill>
                  <a:schemeClr val="bg2">
                    <a:lumMod val="40000"/>
                    <a:lumOff val="60000"/>
                  </a:schemeClr>
                </a:solidFill>
              </a:rPr>
              <a:t>Hospital </a:t>
            </a:r>
            <a:r>
              <a:rPr lang="en-US" sz="2800" dirty="0"/>
              <a:t>Realtime Protection (IP Blacklisting)</a:t>
            </a:r>
          </a:p>
          <a:p>
            <a:pPr marL="457200" indent="-457200">
              <a:buFont typeface="Wingdings" panose="05000000000000000000" pitchFamily="2" charset="2"/>
              <a:buChar char="ü"/>
            </a:pPr>
            <a:r>
              <a:rPr lang="en-US" sz="2800" dirty="0">
                <a:solidFill>
                  <a:srgbClr val="92D050"/>
                </a:solidFill>
              </a:rPr>
              <a:t>Google Maps </a:t>
            </a:r>
            <a:r>
              <a:rPr lang="en-US" sz="2800" dirty="0"/>
              <a:t>Realtime Alternate Routing</a:t>
            </a:r>
          </a:p>
          <a:p>
            <a:pPr marL="457200" indent="-457200">
              <a:buFont typeface="Wingdings" panose="05000000000000000000" pitchFamily="2" charset="2"/>
              <a:buChar char="ü"/>
            </a:pPr>
            <a:r>
              <a:rPr lang="en-US" sz="2800" dirty="0">
                <a:solidFill>
                  <a:srgbClr val="FF3300"/>
                </a:solidFill>
              </a:rPr>
              <a:t>Youtube </a:t>
            </a:r>
            <a:r>
              <a:rPr lang="en-US" sz="2800" dirty="0"/>
              <a:t>Realtime Video Recommendation</a:t>
            </a:r>
            <a:endParaRPr lang="el-GR" sz="2800" dirty="0"/>
          </a:p>
        </p:txBody>
      </p:sp>
      <p:sp>
        <p:nvSpPr>
          <p:cNvPr id="2" name="TextBox 1"/>
          <p:cNvSpPr txBox="1"/>
          <p:nvPr/>
        </p:nvSpPr>
        <p:spPr>
          <a:xfrm>
            <a:off x="1295562" y="836712"/>
            <a:ext cx="10199972" cy="1015663"/>
          </a:xfrm>
          <a:prstGeom prst="rect">
            <a:avLst/>
          </a:prstGeom>
          <a:noFill/>
        </p:spPr>
        <p:txBody>
          <a:bodyPr wrap="none" rtlCol="0">
            <a:spAutoFit/>
          </a:bodyPr>
          <a:lstStyle/>
          <a:p>
            <a:r>
              <a:rPr lang="el-GR" sz="3200" dirty="0"/>
              <a:t>Καθημερινά παραδείγματα</a:t>
            </a:r>
            <a:r>
              <a:rPr lang="en-US" sz="3200" dirty="0"/>
              <a:t> </a:t>
            </a:r>
            <a:r>
              <a:rPr lang="el-GR" sz="3200" dirty="0"/>
              <a:t>εφαρμογής </a:t>
            </a:r>
            <a:r>
              <a:rPr lang="en-US" sz="3200" b="1" dirty="0"/>
              <a:t>Streaming Analytics</a:t>
            </a:r>
          </a:p>
          <a:p>
            <a:endParaRPr lang="el-GR" sz="2800" dirty="0"/>
          </a:p>
        </p:txBody>
      </p:sp>
    </p:spTree>
    <p:extLst>
      <p:ext uri="{BB962C8B-B14F-4D97-AF65-F5344CB8AC3E}">
        <p14:creationId xmlns:p14="http://schemas.microsoft.com/office/powerpoint/2010/main" val="2341911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761" y="116632"/>
            <a:ext cx="10360501" cy="575891"/>
          </a:xfrm>
        </p:spPr>
        <p:txBody>
          <a:bodyPr>
            <a:normAutofit fontScale="90000"/>
          </a:bodyPr>
          <a:lstStyle/>
          <a:p>
            <a:r>
              <a:rPr lang="el-GR" dirty="0"/>
              <a:t>Εργαλεία </a:t>
            </a:r>
            <a:r>
              <a:rPr lang="en-US" dirty="0"/>
              <a:t>Streaming Analytics</a:t>
            </a:r>
          </a:p>
        </p:txBody>
      </p:sp>
      <p:sp>
        <p:nvSpPr>
          <p:cNvPr id="6" name="Slide Number Placeholder 5"/>
          <p:cNvSpPr>
            <a:spLocks noGrp="1"/>
          </p:cNvSpPr>
          <p:nvPr>
            <p:ph type="sldNum" sz="quarter" idx="12"/>
          </p:nvPr>
        </p:nvSpPr>
        <p:spPr/>
        <p:txBody>
          <a:bodyPr/>
          <a:lstStyle/>
          <a:p>
            <a:fld id="{C014DD1E-5D91-48A3-AD6D-45FBA980D106}" type="slidenum">
              <a:rPr lang="el-GR" smtClean="0"/>
              <a:t>5</a:t>
            </a:fld>
            <a:endParaRPr lang="el-GR"/>
          </a:p>
        </p:txBody>
      </p:sp>
      <p:sp>
        <p:nvSpPr>
          <p:cNvPr id="7" name="Footer Placeholder 6"/>
          <p:cNvSpPr>
            <a:spLocks noGrp="1"/>
          </p:cNvSpPr>
          <p:nvPr>
            <p:ph type="ftr" sz="quarter" idx="11"/>
          </p:nvPr>
        </p:nvSpPr>
        <p:spPr/>
        <p:txBody>
          <a:bodyPr/>
          <a:lstStyle/>
          <a:p>
            <a:r>
              <a:rPr lang="en-US"/>
              <a:t>Nikos Kougianos - Streaming Analytics</a:t>
            </a:r>
          </a:p>
        </p:txBody>
      </p:sp>
      <p:sp>
        <p:nvSpPr>
          <p:cNvPr id="10" name="TextBox 9"/>
          <p:cNvSpPr txBox="1"/>
          <p:nvPr/>
        </p:nvSpPr>
        <p:spPr>
          <a:xfrm>
            <a:off x="1048761" y="692523"/>
            <a:ext cx="10225136" cy="3416320"/>
          </a:xfrm>
          <a:prstGeom prst="rect">
            <a:avLst/>
          </a:prstGeom>
          <a:noFill/>
        </p:spPr>
        <p:txBody>
          <a:bodyPr wrap="square" rtlCol="0">
            <a:spAutoFit/>
          </a:bodyPr>
          <a:lstStyle/>
          <a:p>
            <a:r>
              <a:rPr lang="el-GR" dirty="0"/>
              <a:t>Για παρουσίαση</a:t>
            </a:r>
            <a:r>
              <a:rPr lang="en-US" dirty="0"/>
              <a:t> </a:t>
            </a:r>
            <a:r>
              <a:rPr lang="el-GR" dirty="0"/>
              <a:t>και </a:t>
            </a:r>
            <a:r>
              <a:rPr lang="en-US" dirty="0"/>
              <a:t>high level </a:t>
            </a:r>
            <a:r>
              <a:rPr lang="el-GR" dirty="0"/>
              <a:t>περιγραφή έχουν επιλεχθεί 5 εργαλεία της </a:t>
            </a:r>
            <a:r>
              <a:rPr lang="en-US" dirty="0"/>
              <a:t>Apache</a:t>
            </a:r>
            <a:r>
              <a:rPr lang="el-GR" dirty="0"/>
              <a:t>:</a:t>
            </a:r>
          </a:p>
          <a:p>
            <a:pPr marL="342900" indent="-342900">
              <a:buFont typeface="Arial" panose="020B0604020202020204" pitchFamily="34" charset="0"/>
              <a:buChar char="•"/>
            </a:pPr>
            <a:r>
              <a:rPr lang="en-US" dirty="0"/>
              <a:t>Apache Flume</a:t>
            </a:r>
          </a:p>
          <a:p>
            <a:pPr marL="342900" indent="-342900">
              <a:buFont typeface="Arial" panose="020B0604020202020204" pitchFamily="34" charset="0"/>
              <a:buChar char="•"/>
            </a:pPr>
            <a:r>
              <a:rPr lang="en-US" dirty="0"/>
              <a:t>Apache Storm</a:t>
            </a:r>
          </a:p>
          <a:p>
            <a:pPr marL="342900" indent="-342900">
              <a:buFont typeface="Arial" panose="020B0604020202020204" pitchFamily="34" charset="0"/>
              <a:buChar char="•"/>
            </a:pPr>
            <a:r>
              <a:rPr lang="en-US" dirty="0"/>
              <a:t>Spark Streaming</a:t>
            </a:r>
          </a:p>
          <a:p>
            <a:pPr marL="342900" indent="-342900">
              <a:buFont typeface="Arial" panose="020B0604020202020204" pitchFamily="34" charset="0"/>
              <a:buChar char="•"/>
            </a:pPr>
            <a:r>
              <a:rPr lang="en-US" dirty="0"/>
              <a:t>Apache Flink</a:t>
            </a:r>
          </a:p>
          <a:p>
            <a:pPr marL="342900" indent="-342900">
              <a:buFont typeface="Arial" panose="020B0604020202020204" pitchFamily="34" charset="0"/>
              <a:buChar char="•"/>
            </a:pPr>
            <a:r>
              <a:rPr lang="en-US" dirty="0"/>
              <a:t>Apache Kafka</a:t>
            </a:r>
          </a:p>
          <a:p>
            <a:r>
              <a:rPr lang="el-GR" dirty="0"/>
              <a:t>Όλα τα εργαλεία διαθέτουν τα εξής χαρακτηριστικά:</a:t>
            </a:r>
          </a:p>
          <a:p>
            <a:r>
              <a:rPr lang="en-US" b="1" dirty="0">
                <a:solidFill>
                  <a:schemeClr val="bg2">
                    <a:lumMod val="40000"/>
                    <a:lumOff val="60000"/>
                  </a:schemeClr>
                </a:solidFill>
              </a:rPr>
              <a:t>distributed</a:t>
            </a:r>
            <a:r>
              <a:rPr lang="en-US" dirty="0"/>
              <a:t>, </a:t>
            </a:r>
            <a:r>
              <a:rPr lang="en-US" b="1" dirty="0">
                <a:solidFill>
                  <a:srgbClr val="FFC000"/>
                </a:solidFill>
              </a:rPr>
              <a:t>reliable</a:t>
            </a:r>
            <a:r>
              <a:rPr lang="en-US" dirty="0"/>
              <a:t>, </a:t>
            </a:r>
            <a:r>
              <a:rPr lang="en-US" b="1" dirty="0">
                <a:solidFill>
                  <a:schemeClr val="accent5">
                    <a:lumMod val="60000"/>
                    <a:lumOff val="40000"/>
                  </a:schemeClr>
                </a:solidFill>
              </a:rPr>
              <a:t>fault-tolerant</a:t>
            </a:r>
            <a:r>
              <a:rPr lang="en-US" dirty="0"/>
              <a:t>, </a:t>
            </a:r>
            <a:r>
              <a:rPr lang="en-US" b="1" dirty="0">
                <a:solidFill>
                  <a:schemeClr val="accent1">
                    <a:lumMod val="20000"/>
                    <a:lumOff val="80000"/>
                  </a:schemeClr>
                </a:solidFill>
              </a:rPr>
              <a:t>high-availability</a:t>
            </a:r>
            <a:r>
              <a:rPr lang="el-GR" dirty="0"/>
              <a:t>, </a:t>
            </a:r>
            <a:r>
              <a:rPr lang="en-US" b="1" dirty="0">
                <a:solidFill>
                  <a:srgbClr val="92D050"/>
                </a:solidFill>
              </a:rPr>
              <a:t>buffering</a:t>
            </a:r>
            <a:r>
              <a:rPr lang="el-GR" dirty="0"/>
              <a:t>, </a:t>
            </a:r>
            <a:r>
              <a:rPr lang="en-US" b="1" dirty="0">
                <a:solidFill>
                  <a:schemeClr val="accent3">
                    <a:lumMod val="40000"/>
                    <a:lumOff val="60000"/>
                  </a:schemeClr>
                </a:solidFill>
              </a:rPr>
              <a:t>scalable</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5549" y="4925616"/>
            <a:ext cx="1636254" cy="8167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7828" y="4700333"/>
            <a:ext cx="1301678" cy="130167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06780" y="4925616"/>
            <a:ext cx="2664296" cy="7951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73772" y="4757338"/>
            <a:ext cx="1850722" cy="11876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Picture 1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84122" y="4925616"/>
            <a:ext cx="2655423" cy="8330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1231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p:cNvSpPr>
            <a:spLocks noGrp="1"/>
          </p:cNvSpPr>
          <p:nvPr>
            <p:ph type="ftr" sz="quarter" idx="11"/>
          </p:nvPr>
        </p:nvSpPr>
        <p:spPr/>
        <p:txBody>
          <a:bodyPr/>
          <a:lstStyle/>
          <a:p>
            <a:r>
              <a:rPr lang="en-US"/>
              <a:t>Nikos Kougianos - Streaming Analytics</a:t>
            </a:r>
          </a:p>
        </p:txBody>
      </p:sp>
      <p:sp>
        <p:nvSpPr>
          <p:cNvPr id="10" name="Slide Number Placeholder 9"/>
          <p:cNvSpPr>
            <a:spLocks noGrp="1"/>
          </p:cNvSpPr>
          <p:nvPr>
            <p:ph type="sldNum" sz="quarter" idx="12"/>
          </p:nvPr>
        </p:nvSpPr>
        <p:spPr/>
        <p:txBody>
          <a:bodyPr/>
          <a:lstStyle/>
          <a:p>
            <a:fld id="{C014DD1E-5D91-48A3-AD6D-45FBA980D106}" type="slidenum">
              <a:rPr lang="el-GR" smtClean="0"/>
              <a:t>6</a:t>
            </a:fld>
            <a:endParaRPr lang="el-GR"/>
          </a:p>
        </p:txBody>
      </p:sp>
      <p:sp>
        <p:nvSpPr>
          <p:cNvPr id="4" name="Title 3"/>
          <p:cNvSpPr>
            <a:spLocks noGrp="1"/>
          </p:cNvSpPr>
          <p:nvPr>
            <p:ph type="ctrTitle" idx="4294967295"/>
          </p:nvPr>
        </p:nvSpPr>
        <p:spPr>
          <a:xfrm>
            <a:off x="1172691" y="335041"/>
            <a:ext cx="4179888" cy="666750"/>
          </a:xfrm>
        </p:spPr>
        <p:txBody>
          <a:bodyPr>
            <a:noAutofit/>
          </a:bodyPr>
          <a:lstStyle/>
          <a:p>
            <a:r>
              <a:rPr lang="en-US" sz="4900" dirty="0"/>
              <a:t>Apache Flume</a:t>
            </a: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6300" y="0"/>
            <a:ext cx="1124744" cy="1124744"/>
          </a:xfrm>
          <a:prstGeom prst="rect">
            <a:avLst/>
          </a:prstGeom>
          <a:ln>
            <a:noFill/>
          </a:ln>
          <a:effectLst>
            <a:outerShdw blurRad="190500" algn="tl" rotWithShape="0">
              <a:srgbClr val="000000">
                <a:alpha val="70000"/>
              </a:srgbClr>
            </a:outerShdw>
          </a:effectLst>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516" y="4339145"/>
            <a:ext cx="4932000" cy="18268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13354" y="4339145"/>
            <a:ext cx="4930392" cy="18268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 name="TextBox 14"/>
          <p:cNvSpPr txBox="1"/>
          <p:nvPr/>
        </p:nvSpPr>
        <p:spPr>
          <a:xfrm>
            <a:off x="1172691" y="1547979"/>
            <a:ext cx="10441160" cy="1938992"/>
          </a:xfrm>
          <a:prstGeom prst="rect">
            <a:avLst/>
          </a:prstGeom>
          <a:noFill/>
        </p:spPr>
        <p:txBody>
          <a:bodyPr wrap="square" rtlCol="0">
            <a:spAutoFit/>
          </a:bodyPr>
          <a:lstStyle/>
          <a:p>
            <a:r>
              <a:rPr lang="el-GR" sz="2000" dirty="0"/>
              <a:t>Μεταφέρει σε ροές </a:t>
            </a:r>
            <a:r>
              <a:rPr lang="el-GR" sz="2000" b="1" dirty="0">
                <a:solidFill>
                  <a:srgbClr val="FFC000"/>
                </a:solidFill>
              </a:rPr>
              <a:t>τεράστιους όγκους</a:t>
            </a:r>
            <a:r>
              <a:rPr lang="el-GR" sz="2000" b="1" dirty="0"/>
              <a:t> </a:t>
            </a:r>
            <a:r>
              <a:rPr lang="el-GR" sz="2000" dirty="0"/>
              <a:t>(συνήθως </a:t>
            </a:r>
            <a:r>
              <a:rPr lang="en-US" sz="2000" dirty="0"/>
              <a:t>log) </a:t>
            </a:r>
            <a:r>
              <a:rPr lang="el-GR" sz="2000" dirty="0"/>
              <a:t>δεδομένων</a:t>
            </a:r>
            <a:r>
              <a:rPr lang="en-US" sz="2000" dirty="0"/>
              <a:t> </a:t>
            </a:r>
            <a:r>
              <a:rPr lang="el-GR" sz="2000" dirty="0"/>
              <a:t>και τα εξάγει</a:t>
            </a:r>
            <a:r>
              <a:rPr lang="en-US" sz="2000" dirty="0"/>
              <a:t> </a:t>
            </a:r>
            <a:r>
              <a:rPr lang="el-GR" sz="2000" dirty="0"/>
              <a:t>επιλεγμένους προορισμούς όπως </a:t>
            </a:r>
            <a:r>
              <a:rPr lang="en-US" sz="2000" dirty="0"/>
              <a:t>HDFS, Hbase (on top of HDFS) </a:t>
            </a:r>
            <a:r>
              <a:rPr lang="el-GR" sz="2000" dirty="0"/>
              <a:t>ή </a:t>
            </a:r>
            <a:r>
              <a:rPr lang="en-US" sz="2000" dirty="0"/>
              <a:t>ElasticSearch.</a:t>
            </a:r>
          </a:p>
          <a:p>
            <a:endParaRPr lang="en-US" sz="2000" b="1" dirty="0">
              <a:solidFill>
                <a:srgbClr val="92D050"/>
              </a:solidFill>
            </a:endParaRPr>
          </a:p>
          <a:p>
            <a:r>
              <a:rPr lang="el-GR" sz="2000" dirty="0"/>
              <a:t>Το συγκεκριμένο εργαλείο δεν κάνει από μόνο του </a:t>
            </a:r>
            <a:r>
              <a:rPr lang="en-US" sz="2000" dirty="0"/>
              <a:t>Streaming Analysis, </a:t>
            </a:r>
            <a:r>
              <a:rPr lang="el-GR" sz="2000" dirty="0"/>
              <a:t>αλλά </a:t>
            </a:r>
            <a:r>
              <a:rPr lang="el-GR" sz="2000" b="1" dirty="0">
                <a:solidFill>
                  <a:srgbClr val="FFC000"/>
                </a:solidFill>
              </a:rPr>
              <a:t>προετοιμάζει</a:t>
            </a:r>
            <a:r>
              <a:rPr lang="el-GR" sz="2000" dirty="0"/>
              <a:t> με κατάλληλο τρόπο τα δεδομένα έτσι ώστε να υποστούν επεξεργασία αργότερα.</a:t>
            </a:r>
            <a:endParaRPr lang="en-US" sz="2000" dirty="0"/>
          </a:p>
          <a:p>
            <a:endParaRPr lang="en-US" sz="2000" b="1" dirty="0">
              <a:solidFill>
                <a:srgbClr val="92D050"/>
              </a:solidFill>
            </a:endParaRPr>
          </a:p>
        </p:txBody>
      </p:sp>
      <p:sp>
        <p:nvSpPr>
          <p:cNvPr id="16" name="TextBox 15"/>
          <p:cNvSpPr txBox="1"/>
          <p:nvPr/>
        </p:nvSpPr>
        <p:spPr>
          <a:xfrm>
            <a:off x="2147837" y="4038415"/>
            <a:ext cx="2281266" cy="307777"/>
          </a:xfrm>
          <a:prstGeom prst="rect">
            <a:avLst/>
          </a:prstGeom>
          <a:noFill/>
        </p:spPr>
        <p:txBody>
          <a:bodyPr wrap="none" rtlCol="0">
            <a:spAutoFit/>
          </a:bodyPr>
          <a:lstStyle/>
          <a:p>
            <a:r>
              <a:rPr lang="el-GR" sz="1400" dirty="0"/>
              <a:t>Αρχιτεκτονική </a:t>
            </a:r>
            <a:r>
              <a:rPr lang="en-US" sz="1400" dirty="0"/>
              <a:t>Apache Flume</a:t>
            </a:r>
            <a:endParaRPr lang="el-GR" sz="1400" dirty="0"/>
          </a:p>
        </p:txBody>
      </p:sp>
      <p:pic>
        <p:nvPicPr>
          <p:cNvPr id="17" name="Picture 16"/>
          <p:cNvPicPr>
            <a:picLocks noChangeAspect="1"/>
          </p:cNvPicPr>
          <p:nvPr/>
        </p:nvPicPr>
        <p:blipFill>
          <a:blip r:embed="rId5"/>
          <a:stretch>
            <a:fillRect/>
          </a:stretch>
        </p:blipFill>
        <p:spPr>
          <a:xfrm>
            <a:off x="923610" y="4431985"/>
            <a:ext cx="1164169" cy="1641194"/>
          </a:xfrm>
          <a:prstGeom prst="rect">
            <a:avLst/>
          </a:prstGeom>
        </p:spPr>
      </p:pic>
      <p:cxnSp>
        <p:nvCxnSpPr>
          <p:cNvPr id="22" name="Straight Arrow Connector 21"/>
          <p:cNvCxnSpPr/>
          <p:nvPr/>
        </p:nvCxnSpPr>
        <p:spPr>
          <a:xfrm>
            <a:off x="3573592" y="5453424"/>
            <a:ext cx="408663" cy="288032"/>
          </a:xfrm>
          <a:prstGeom prst="straightConnector1">
            <a:avLst/>
          </a:prstGeom>
          <a:ln w="38100">
            <a:solidFill>
              <a:srgbClr val="FF0000"/>
            </a:solidFill>
            <a:tailEnd type="triangle"/>
          </a:ln>
        </p:spPr>
        <p:style>
          <a:lnRef idx="1">
            <a:schemeClr val="accent5"/>
          </a:lnRef>
          <a:fillRef idx="0">
            <a:schemeClr val="accent5"/>
          </a:fillRef>
          <a:effectRef idx="0">
            <a:schemeClr val="accent5"/>
          </a:effectRef>
          <a:fontRef idx="minor">
            <a:schemeClr val="tx1"/>
          </a:fontRef>
        </p:style>
      </p:cxnSp>
      <p:sp>
        <p:nvSpPr>
          <p:cNvPr id="23" name="TextBox 22"/>
          <p:cNvSpPr txBox="1"/>
          <p:nvPr/>
        </p:nvSpPr>
        <p:spPr>
          <a:xfrm>
            <a:off x="3297024" y="5643757"/>
            <a:ext cx="1850186" cy="584775"/>
          </a:xfrm>
          <a:prstGeom prst="rect">
            <a:avLst/>
          </a:prstGeom>
          <a:noFill/>
        </p:spPr>
        <p:txBody>
          <a:bodyPr wrap="none" rtlCol="0">
            <a:spAutoFit/>
          </a:bodyPr>
          <a:lstStyle/>
          <a:p>
            <a:r>
              <a:rPr lang="en-US" sz="1800" b="1" dirty="0">
                <a:solidFill>
                  <a:srgbClr val="FF0000"/>
                </a:solidFill>
              </a:rPr>
              <a:t>Messaging queue</a:t>
            </a:r>
          </a:p>
          <a:p>
            <a:r>
              <a:rPr lang="en-US" sz="1400" b="1" dirty="0">
                <a:solidFill>
                  <a:srgbClr val="FF0000"/>
                </a:solidFill>
              </a:rPr>
              <a:t>      (Kafka, JAVA AQ)</a:t>
            </a:r>
            <a:endParaRPr lang="el-GR" sz="1400" b="1" dirty="0">
              <a:solidFill>
                <a:srgbClr val="FF0000"/>
              </a:solidFill>
            </a:endParaRPr>
          </a:p>
        </p:txBody>
      </p:sp>
      <p:cxnSp>
        <p:nvCxnSpPr>
          <p:cNvPr id="24" name="Straight Arrow Connector 23"/>
          <p:cNvCxnSpPr/>
          <p:nvPr/>
        </p:nvCxnSpPr>
        <p:spPr>
          <a:xfrm>
            <a:off x="3862164" y="4944843"/>
            <a:ext cx="408663" cy="288032"/>
          </a:xfrm>
          <a:prstGeom prst="straightConnector1">
            <a:avLst/>
          </a:prstGeom>
          <a:ln w="38100">
            <a:solidFill>
              <a:srgbClr val="00B0F0"/>
            </a:solidFill>
            <a:tailEnd type="triangle"/>
          </a:ln>
        </p:spPr>
        <p:style>
          <a:lnRef idx="1">
            <a:schemeClr val="accent5"/>
          </a:lnRef>
          <a:fillRef idx="0">
            <a:schemeClr val="accent5"/>
          </a:fillRef>
          <a:effectRef idx="0">
            <a:schemeClr val="accent5"/>
          </a:effectRef>
          <a:fontRef idx="minor">
            <a:schemeClr val="tx1"/>
          </a:fontRef>
        </p:style>
      </p:cxnSp>
      <p:sp>
        <p:nvSpPr>
          <p:cNvPr id="25" name="TextBox 24"/>
          <p:cNvSpPr txBox="1"/>
          <p:nvPr/>
        </p:nvSpPr>
        <p:spPr>
          <a:xfrm>
            <a:off x="3862164" y="5124674"/>
            <a:ext cx="1707583" cy="369332"/>
          </a:xfrm>
          <a:prstGeom prst="rect">
            <a:avLst/>
          </a:prstGeom>
          <a:noFill/>
        </p:spPr>
        <p:txBody>
          <a:bodyPr wrap="none" rtlCol="0">
            <a:spAutoFit/>
          </a:bodyPr>
          <a:lstStyle/>
          <a:p>
            <a:r>
              <a:rPr lang="en-US" sz="1800" b="1" dirty="0">
                <a:solidFill>
                  <a:srgbClr val="00B0F0"/>
                </a:solidFill>
              </a:rPr>
              <a:t>Synchronization</a:t>
            </a:r>
            <a:endParaRPr lang="el-GR" sz="1800" b="1" dirty="0">
              <a:solidFill>
                <a:srgbClr val="00B0F0"/>
              </a:solidFill>
            </a:endParaRPr>
          </a:p>
        </p:txBody>
      </p:sp>
      <p:cxnSp>
        <p:nvCxnSpPr>
          <p:cNvPr id="26" name="Straight Arrow Connector 25"/>
          <p:cNvCxnSpPr/>
          <p:nvPr/>
        </p:nvCxnSpPr>
        <p:spPr>
          <a:xfrm flipV="1">
            <a:off x="2704265" y="4646923"/>
            <a:ext cx="509618" cy="312754"/>
          </a:xfrm>
          <a:prstGeom prst="straightConnector1">
            <a:avLst/>
          </a:prstGeom>
          <a:ln w="38100">
            <a:solidFill>
              <a:schemeClr val="accent3">
                <a:lumMod val="60000"/>
                <a:lumOff val="40000"/>
              </a:schemeClr>
            </a:solidFill>
            <a:tailEnd type="triangle"/>
          </a:ln>
        </p:spPr>
        <p:style>
          <a:lnRef idx="1">
            <a:schemeClr val="accent5"/>
          </a:lnRef>
          <a:fillRef idx="0">
            <a:schemeClr val="accent5"/>
          </a:fillRef>
          <a:effectRef idx="0">
            <a:schemeClr val="accent5"/>
          </a:effectRef>
          <a:fontRef idx="minor">
            <a:schemeClr val="tx1"/>
          </a:fontRef>
        </p:style>
      </p:cxnSp>
      <p:sp>
        <p:nvSpPr>
          <p:cNvPr id="28" name="TextBox 27"/>
          <p:cNvSpPr txBox="1"/>
          <p:nvPr/>
        </p:nvSpPr>
        <p:spPr>
          <a:xfrm>
            <a:off x="2981487" y="4314380"/>
            <a:ext cx="1592872" cy="369332"/>
          </a:xfrm>
          <a:prstGeom prst="rect">
            <a:avLst/>
          </a:prstGeom>
          <a:noFill/>
        </p:spPr>
        <p:txBody>
          <a:bodyPr wrap="none" rtlCol="0">
            <a:spAutoFit/>
          </a:bodyPr>
          <a:lstStyle/>
          <a:p>
            <a:r>
              <a:rPr lang="en-US" sz="1800" b="1" dirty="0">
                <a:solidFill>
                  <a:schemeClr val="accent3">
                    <a:lumMod val="60000"/>
                    <a:lumOff val="40000"/>
                  </a:schemeClr>
                </a:solidFill>
              </a:rPr>
              <a:t>Data gathering</a:t>
            </a:r>
            <a:endParaRPr lang="el-GR" sz="1800" b="1" dirty="0">
              <a:solidFill>
                <a:schemeClr val="accent3">
                  <a:lumMod val="60000"/>
                  <a:lumOff val="40000"/>
                </a:schemeClr>
              </a:solidFill>
            </a:endParaRPr>
          </a:p>
        </p:txBody>
      </p:sp>
      <p:sp>
        <p:nvSpPr>
          <p:cNvPr id="31" name="TextBox 30"/>
          <p:cNvSpPr txBox="1"/>
          <p:nvPr/>
        </p:nvSpPr>
        <p:spPr>
          <a:xfrm>
            <a:off x="6972268" y="4031368"/>
            <a:ext cx="4212563" cy="307777"/>
          </a:xfrm>
          <a:prstGeom prst="rect">
            <a:avLst/>
          </a:prstGeom>
          <a:noFill/>
        </p:spPr>
        <p:txBody>
          <a:bodyPr wrap="none" rtlCol="0">
            <a:spAutoFit/>
          </a:bodyPr>
          <a:lstStyle/>
          <a:p>
            <a:r>
              <a:rPr lang="en-US" sz="1400" dirty="0"/>
              <a:t>Streaming from multiple sources to a single destination</a:t>
            </a:r>
            <a:endParaRPr lang="el-GR" sz="1400" dirty="0"/>
          </a:p>
        </p:txBody>
      </p:sp>
      <p:sp>
        <p:nvSpPr>
          <p:cNvPr id="32" name="TextBox 31"/>
          <p:cNvSpPr txBox="1"/>
          <p:nvPr/>
        </p:nvSpPr>
        <p:spPr>
          <a:xfrm>
            <a:off x="949187" y="4020010"/>
            <a:ext cx="1022909" cy="523220"/>
          </a:xfrm>
          <a:prstGeom prst="rect">
            <a:avLst/>
          </a:prstGeom>
          <a:noFill/>
        </p:spPr>
        <p:txBody>
          <a:bodyPr wrap="none" rtlCol="0">
            <a:spAutoFit/>
          </a:bodyPr>
          <a:lstStyle/>
          <a:p>
            <a:r>
              <a:rPr lang="en-US" sz="2800" dirty="0">
                <a:solidFill>
                  <a:srgbClr val="FFFF00"/>
                </a:solidFill>
                <a:effectLst>
                  <a:outerShdw blurRad="38100" dist="38100" dir="2700000" sx="102000" sy="102000" algn="tl">
                    <a:srgbClr val="000000"/>
                  </a:outerShdw>
                </a:effectLst>
              </a:rPr>
              <a:t>Client</a:t>
            </a:r>
            <a:endParaRPr lang="el-GR" sz="2800" dirty="0">
              <a:solidFill>
                <a:srgbClr val="FFFF00"/>
              </a:solidFill>
              <a:effectLst>
                <a:outerShdw blurRad="38100" dist="38100" dir="2700000" sx="102000" sy="102000" algn="tl">
                  <a:srgbClr val="000000"/>
                </a:outerShdw>
              </a:effectLst>
            </a:endParaRPr>
          </a:p>
        </p:txBody>
      </p:sp>
    </p:spTree>
    <p:extLst>
      <p:ext uri="{BB962C8B-B14F-4D97-AF65-F5344CB8AC3E}">
        <p14:creationId xmlns:p14="http://schemas.microsoft.com/office/powerpoint/2010/main" val="426497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p:cNvSpPr>
            <a:spLocks noGrp="1"/>
          </p:cNvSpPr>
          <p:nvPr>
            <p:ph type="ftr" sz="quarter" idx="11"/>
          </p:nvPr>
        </p:nvSpPr>
        <p:spPr/>
        <p:txBody>
          <a:bodyPr/>
          <a:lstStyle/>
          <a:p>
            <a:r>
              <a:rPr lang="en-US" dirty="0"/>
              <a:t>Nikos Kougianos - Streaming Analytics</a:t>
            </a:r>
          </a:p>
        </p:txBody>
      </p:sp>
      <p:sp>
        <p:nvSpPr>
          <p:cNvPr id="10" name="Slide Number Placeholder 9"/>
          <p:cNvSpPr>
            <a:spLocks noGrp="1"/>
          </p:cNvSpPr>
          <p:nvPr>
            <p:ph type="sldNum" sz="quarter" idx="12"/>
          </p:nvPr>
        </p:nvSpPr>
        <p:spPr/>
        <p:txBody>
          <a:bodyPr/>
          <a:lstStyle/>
          <a:p>
            <a:fld id="{C014DD1E-5D91-48A3-AD6D-45FBA980D106}" type="slidenum">
              <a:rPr lang="el-GR" smtClean="0"/>
              <a:t>7</a:t>
            </a:fld>
            <a:endParaRPr lang="el-GR" dirty="0"/>
          </a:p>
        </p:txBody>
      </p:sp>
      <p:sp>
        <p:nvSpPr>
          <p:cNvPr id="15" name="TextBox 14"/>
          <p:cNvSpPr txBox="1"/>
          <p:nvPr/>
        </p:nvSpPr>
        <p:spPr>
          <a:xfrm>
            <a:off x="1172690" y="1137263"/>
            <a:ext cx="10898385" cy="2554545"/>
          </a:xfrm>
          <a:prstGeom prst="rect">
            <a:avLst/>
          </a:prstGeom>
          <a:noFill/>
        </p:spPr>
        <p:txBody>
          <a:bodyPr wrap="square" rtlCol="0">
            <a:spAutoFit/>
          </a:bodyPr>
          <a:lstStyle/>
          <a:p>
            <a:r>
              <a:rPr lang="en-US" sz="2000" dirty="0"/>
              <a:t>Open source Streaming Analytics </a:t>
            </a:r>
            <a:r>
              <a:rPr lang="el-GR" sz="2000" dirty="0"/>
              <a:t>λογισμικό, ικανό να διαχειριστεί εκατομμύρια </a:t>
            </a:r>
            <a:r>
              <a:rPr lang="en-US" sz="2000" dirty="0"/>
              <a:t>bytes </a:t>
            </a:r>
            <a:r>
              <a:rPr lang="el-GR" sz="2000" dirty="0"/>
              <a:t>δεδομένων ανά δευτερόλεπτο, ανά κόμβο.</a:t>
            </a:r>
          </a:p>
          <a:p>
            <a:endParaRPr lang="el-GR" sz="2000" b="1" dirty="0"/>
          </a:p>
          <a:p>
            <a:r>
              <a:rPr lang="el-GR" sz="2000" dirty="0"/>
              <a:t>Ξεχωρίζει για την απλότητα και ευκολία χρήσης του, ενώ κύριο χαρακτηριστικό του είναι η </a:t>
            </a:r>
            <a:r>
              <a:rPr lang="el-GR" sz="2000" b="1" dirty="0">
                <a:solidFill>
                  <a:srgbClr val="FFC000"/>
                </a:solidFill>
              </a:rPr>
              <a:t>τεράστια ταχύτητα</a:t>
            </a:r>
            <a:r>
              <a:rPr lang="el-GR" sz="2000" dirty="0"/>
              <a:t> που εξάγει αποτελέσματα, γεγονός που το καθιστά κατάλληλο για </a:t>
            </a:r>
            <a:r>
              <a:rPr lang="en-US" sz="2000" dirty="0">
                <a:solidFill>
                  <a:srgbClr val="FF0000"/>
                </a:solidFill>
              </a:rPr>
              <a:t>cyber security &amp; threat detection</a:t>
            </a:r>
            <a:r>
              <a:rPr lang="en-US" sz="2000" dirty="0"/>
              <a:t>.</a:t>
            </a:r>
          </a:p>
          <a:p>
            <a:endParaRPr lang="en-US" sz="2000" dirty="0"/>
          </a:p>
          <a:p>
            <a:r>
              <a:rPr lang="el-GR" sz="2000" dirty="0"/>
              <a:t>Συνδυάζεται με σχεδόν οποιαδήποτε γλώσσα προγραμματισμού.</a:t>
            </a:r>
          </a:p>
        </p:txBody>
      </p: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2324" y="184461"/>
            <a:ext cx="2428875" cy="762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 name="Picture 1"/>
          <p:cNvPicPr>
            <a:picLocks noChangeAspect="1"/>
          </p:cNvPicPr>
          <p:nvPr/>
        </p:nvPicPr>
        <p:blipFill>
          <a:blip r:embed="rId3"/>
          <a:stretch>
            <a:fillRect/>
          </a:stretch>
        </p:blipFill>
        <p:spPr>
          <a:xfrm>
            <a:off x="3924035" y="4007928"/>
            <a:ext cx="4164003" cy="2195024"/>
          </a:xfrm>
          <a:prstGeom prst="rect">
            <a:avLst/>
          </a:prstGeom>
          <a:ln>
            <a:noFill/>
          </a:ln>
          <a:effectLst>
            <a:outerShdw blurRad="292100" dist="139700" dir="2700000" algn="tl" rotWithShape="0">
              <a:srgbClr val="333333">
                <a:alpha val="65000"/>
              </a:srgbClr>
            </a:outerShdw>
          </a:effectLst>
        </p:spPr>
      </p:pic>
      <p:sp>
        <p:nvSpPr>
          <p:cNvPr id="3" name="TextBox 2"/>
          <p:cNvSpPr txBox="1"/>
          <p:nvPr/>
        </p:nvSpPr>
        <p:spPr>
          <a:xfrm>
            <a:off x="4870276" y="3728721"/>
            <a:ext cx="2271519" cy="307777"/>
          </a:xfrm>
          <a:prstGeom prst="rect">
            <a:avLst/>
          </a:prstGeom>
          <a:noFill/>
        </p:spPr>
        <p:txBody>
          <a:bodyPr wrap="none" rtlCol="0">
            <a:spAutoFit/>
          </a:bodyPr>
          <a:lstStyle/>
          <a:p>
            <a:r>
              <a:rPr lang="el-GR" sz="1400" dirty="0"/>
              <a:t>Αρχιτεκτονική </a:t>
            </a:r>
            <a:r>
              <a:rPr lang="en-US" sz="1400" dirty="0"/>
              <a:t>Apache Storm</a:t>
            </a:r>
            <a:endParaRPr lang="el-GR" sz="1400" dirty="0"/>
          </a:p>
        </p:txBody>
      </p:sp>
      <p:sp>
        <p:nvSpPr>
          <p:cNvPr id="29" name="Title 3"/>
          <p:cNvSpPr txBox="1">
            <a:spLocks/>
          </p:cNvSpPr>
          <p:nvPr/>
        </p:nvSpPr>
        <p:spPr>
          <a:xfrm>
            <a:off x="1172691" y="335041"/>
            <a:ext cx="4179888" cy="666750"/>
          </a:xfrm>
          <a:prstGeom prst="rect">
            <a:avLst/>
          </a:prstGeom>
        </p:spPr>
        <p:txBody>
          <a:bodyPr vert="horz" lIns="121899" tIns="60949" rIns="121899" bIns="60949" rtlCol="0" anchor="b">
            <a:no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r>
              <a:rPr lang="en-US" sz="4900" dirty="0"/>
              <a:t>Apache Storm</a:t>
            </a:r>
          </a:p>
        </p:txBody>
      </p:sp>
    </p:spTree>
    <p:extLst>
      <p:ext uri="{BB962C8B-B14F-4D97-AF65-F5344CB8AC3E}">
        <p14:creationId xmlns:p14="http://schemas.microsoft.com/office/powerpoint/2010/main" val="2832944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p:cNvSpPr>
            <a:spLocks noGrp="1"/>
          </p:cNvSpPr>
          <p:nvPr>
            <p:ph type="ftr" sz="quarter" idx="11"/>
          </p:nvPr>
        </p:nvSpPr>
        <p:spPr/>
        <p:txBody>
          <a:bodyPr/>
          <a:lstStyle/>
          <a:p>
            <a:r>
              <a:rPr lang="en-US" dirty="0"/>
              <a:t>Nikos Kougianos - Streaming Analytics</a:t>
            </a:r>
          </a:p>
        </p:txBody>
      </p:sp>
      <p:sp>
        <p:nvSpPr>
          <p:cNvPr id="10" name="Slide Number Placeholder 9"/>
          <p:cNvSpPr>
            <a:spLocks noGrp="1"/>
          </p:cNvSpPr>
          <p:nvPr>
            <p:ph type="sldNum" sz="quarter" idx="12"/>
          </p:nvPr>
        </p:nvSpPr>
        <p:spPr/>
        <p:txBody>
          <a:bodyPr/>
          <a:lstStyle/>
          <a:p>
            <a:fld id="{C014DD1E-5D91-48A3-AD6D-45FBA980D106}" type="slidenum">
              <a:rPr lang="el-GR" smtClean="0"/>
              <a:t>8</a:t>
            </a:fld>
            <a:endParaRPr lang="el-GR" dirty="0"/>
          </a:p>
        </p:txBody>
      </p:sp>
      <p:sp>
        <p:nvSpPr>
          <p:cNvPr id="15" name="TextBox 14"/>
          <p:cNvSpPr txBox="1"/>
          <p:nvPr/>
        </p:nvSpPr>
        <p:spPr>
          <a:xfrm>
            <a:off x="1172691" y="1137264"/>
            <a:ext cx="10898384" cy="2862322"/>
          </a:xfrm>
          <a:prstGeom prst="rect">
            <a:avLst/>
          </a:prstGeom>
          <a:noFill/>
        </p:spPr>
        <p:txBody>
          <a:bodyPr wrap="square" rtlCol="0">
            <a:spAutoFit/>
          </a:bodyPr>
          <a:lstStyle/>
          <a:p>
            <a:r>
              <a:rPr lang="el-GR" sz="2000" dirty="0"/>
              <a:t>Επέκταση του </a:t>
            </a:r>
            <a:r>
              <a:rPr lang="en-US" sz="2000" dirty="0"/>
              <a:t>Apache Spark, </a:t>
            </a:r>
            <a:r>
              <a:rPr lang="el-GR" sz="2000" dirty="0"/>
              <a:t>το συγκεκριμένο </a:t>
            </a:r>
            <a:r>
              <a:rPr lang="en-US" sz="2000" dirty="0"/>
              <a:t>framework </a:t>
            </a:r>
            <a:r>
              <a:rPr lang="el-GR" sz="2000" dirty="0"/>
              <a:t>έχει ένα πιο περιεκτικό </a:t>
            </a:r>
            <a:r>
              <a:rPr lang="en-US" sz="2000" dirty="0"/>
              <a:t>API </a:t>
            </a:r>
            <a:r>
              <a:rPr lang="el-GR" sz="2000" dirty="0"/>
              <a:t>σε σχέση με τα υπόλοιπα εργαλεία με αποτέλεσμα να υπάρχει </a:t>
            </a:r>
            <a:r>
              <a:rPr lang="el-GR" sz="2000" b="1" dirty="0">
                <a:solidFill>
                  <a:srgbClr val="FFC000"/>
                </a:solidFill>
              </a:rPr>
              <a:t>μικρότερο</a:t>
            </a:r>
            <a:r>
              <a:rPr lang="el-GR" sz="2000" dirty="0">
                <a:solidFill>
                  <a:srgbClr val="FFC000"/>
                </a:solidFill>
              </a:rPr>
              <a:t> </a:t>
            </a:r>
            <a:r>
              <a:rPr lang="en-US" sz="2000" b="1" dirty="0">
                <a:solidFill>
                  <a:srgbClr val="FFC000"/>
                </a:solidFill>
              </a:rPr>
              <a:t>learning curve</a:t>
            </a:r>
            <a:r>
              <a:rPr lang="en-US" sz="2000" dirty="0"/>
              <a:t> </a:t>
            </a:r>
            <a:r>
              <a:rPr lang="el-GR" sz="2000" dirty="0"/>
              <a:t>στις εφαρμογές του.</a:t>
            </a:r>
          </a:p>
          <a:p>
            <a:endParaRPr lang="el-GR" sz="2000" dirty="0"/>
          </a:p>
          <a:p>
            <a:r>
              <a:rPr lang="el-GR" sz="2000" dirty="0"/>
              <a:t>Παρατηρούνται αυξημένες επιδόσεις χάρη στο </a:t>
            </a:r>
            <a:r>
              <a:rPr lang="en-US" sz="2000" b="1" dirty="0">
                <a:solidFill>
                  <a:srgbClr val="FFC000"/>
                </a:solidFill>
              </a:rPr>
              <a:t>in-memory-caching</a:t>
            </a:r>
            <a:r>
              <a:rPr lang="en-US" sz="2000" dirty="0"/>
              <a:t> </a:t>
            </a:r>
            <a:r>
              <a:rPr lang="el-GR" sz="2000" dirty="0"/>
              <a:t>σύστημα που διαθέτει.</a:t>
            </a:r>
            <a:endParaRPr lang="en-US" sz="2000" dirty="0"/>
          </a:p>
          <a:p>
            <a:endParaRPr lang="el-GR" sz="2000" dirty="0"/>
          </a:p>
          <a:p>
            <a:r>
              <a:rPr lang="el-GR" sz="2000" dirty="0"/>
              <a:t>Λόγω των επιδόσεων και του συνδυασμού του </a:t>
            </a:r>
            <a:r>
              <a:rPr lang="en-US" sz="2000" dirty="0"/>
              <a:t>framework </a:t>
            </a:r>
            <a:r>
              <a:rPr lang="el-GR" sz="2000" dirty="0"/>
              <a:t>με </a:t>
            </a:r>
            <a:r>
              <a:rPr lang="en-US" sz="2000" dirty="0"/>
              <a:t>JAVA libraries</a:t>
            </a:r>
            <a:r>
              <a:rPr lang="el-GR" sz="2000" dirty="0"/>
              <a:t> χρησιμοποιείται από εταιρίες κολοσσούς όπως </a:t>
            </a:r>
            <a:r>
              <a:rPr lang="en-US" sz="2000" dirty="0">
                <a:solidFill>
                  <a:srgbClr val="FF0000"/>
                </a:solidFill>
              </a:rPr>
              <a:t>e</a:t>
            </a:r>
            <a:r>
              <a:rPr lang="en-US" sz="2000" dirty="0">
                <a:solidFill>
                  <a:srgbClr val="00B0F0"/>
                </a:solidFill>
              </a:rPr>
              <a:t>B</a:t>
            </a:r>
            <a:r>
              <a:rPr lang="en-US" sz="2000" dirty="0">
                <a:solidFill>
                  <a:srgbClr val="FFC000"/>
                </a:solidFill>
              </a:rPr>
              <a:t>a</a:t>
            </a:r>
            <a:r>
              <a:rPr lang="en-US" sz="2000" dirty="0">
                <a:solidFill>
                  <a:srgbClr val="92D050"/>
                </a:solidFill>
              </a:rPr>
              <a:t>y</a:t>
            </a:r>
            <a:r>
              <a:rPr lang="en-US" sz="2000" dirty="0"/>
              <a:t>, </a:t>
            </a:r>
            <a:r>
              <a:rPr lang="en-US" sz="2000" dirty="0">
                <a:solidFill>
                  <a:srgbClr val="069E73"/>
                </a:solidFill>
              </a:rPr>
              <a:t>TripAdvisor </a:t>
            </a:r>
            <a:r>
              <a:rPr lang="el-GR" sz="2000" dirty="0"/>
              <a:t>και</a:t>
            </a:r>
            <a:r>
              <a:rPr lang="el-GR" sz="2000" dirty="0">
                <a:solidFill>
                  <a:srgbClr val="00B050"/>
                </a:solidFill>
              </a:rPr>
              <a:t> </a:t>
            </a:r>
            <a:r>
              <a:rPr lang="en-US" sz="2000" dirty="0">
                <a:solidFill>
                  <a:srgbClr val="FF0000"/>
                </a:solidFill>
              </a:rPr>
              <a:t>Netflix</a:t>
            </a:r>
            <a:r>
              <a:rPr lang="en-US" sz="2000" dirty="0"/>
              <a:t>.</a:t>
            </a:r>
            <a:endParaRPr lang="el-GR" sz="2000" dirty="0">
              <a:solidFill>
                <a:srgbClr val="00B050"/>
              </a:solidFill>
            </a:endParaRPr>
          </a:p>
          <a:p>
            <a:endParaRPr lang="el-GR" sz="2000" b="1" dirty="0"/>
          </a:p>
          <a:p>
            <a:endParaRPr lang="el-GR" sz="2000" b="1" dirty="0"/>
          </a:p>
        </p:txBody>
      </p:sp>
      <p:sp>
        <p:nvSpPr>
          <p:cNvPr id="29" name="Title 3"/>
          <p:cNvSpPr txBox="1">
            <a:spLocks/>
          </p:cNvSpPr>
          <p:nvPr/>
        </p:nvSpPr>
        <p:spPr>
          <a:xfrm>
            <a:off x="1172690" y="335041"/>
            <a:ext cx="4489673" cy="666750"/>
          </a:xfrm>
          <a:prstGeom prst="rect">
            <a:avLst/>
          </a:prstGeom>
        </p:spPr>
        <p:txBody>
          <a:bodyPr vert="horz" lIns="121899" tIns="60949" rIns="121899" bIns="60949" rtlCol="0" anchor="b">
            <a:no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r>
              <a:rPr lang="en-US" sz="4900" dirty="0"/>
              <a:t>Spark Streaming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8388" y="0"/>
            <a:ext cx="1812777" cy="11633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2" name="Group 1"/>
          <p:cNvGrpSpPr/>
          <p:nvPr/>
        </p:nvGrpSpPr>
        <p:grpSpPr>
          <a:xfrm>
            <a:off x="3399166" y="3363125"/>
            <a:ext cx="3488891" cy="2810663"/>
            <a:chOff x="4202274" y="3361973"/>
            <a:chExt cx="3488891" cy="2810663"/>
          </a:xfrm>
        </p:grpSpPr>
        <p:sp>
          <p:nvSpPr>
            <p:cNvPr id="3" name="TextBox 2"/>
            <p:cNvSpPr txBox="1"/>
            <p:nvPr/>
          </p:nvSpPr>
          <p:spPr>
            <a:xfrm>
              <a:off x="4728725" y="3361973"/>
              <a:ext cx="2435988" cy="307777"/>
            </a:xfrm>
            <a:prstGeom prst="rect">
              <a:avLst/>
            </a:prstGeom>
            <a:noFill/>
          </p:spPr>
          <p:txBody>
            <a:bodyPr wrap="none" rtlCol="0">
              <a:spAutoFit/>
            </a:bodyPr>
            <a:lstStyle/>
            <a:p>
              <a:r>
                <a:rPr lang="el-GR" sz="1400" dirty="0"/>
                <a:t>Αρχιτεκτονική </a:t>
              </a:r>
              <a:r>
                <a:rPr lang="en-US" sz="1400" dirty="0"/>
                <a:t>Spark Streaming</a:t>
              </a:r>
              <a:endParaRPr lang="el-GR" sz="1400" dirty="0"/>
            </a:p>
          </p:txBody>
        </p:sp>
        <p:pic>
          <p:nvPicPr>
            <p:cNvPr id="12" name="Picture 11"/>
            <p:cNvPicPr/>
            <p:nvPr/>
          </p:nvPicPr>
          <p:blipFill>
            <a:blip r:embed="rId3"/>
            <a:srcRect/>
            <a:stretch>
              <a:fillRect/>
            </a:stretch>
          </p:blipFill>
          <p:spPr bwMode="auto">
            <a:xfrm>
              <a:off x="4202274" y="3639527"/>
              <a:ext cx="3488891" cy="2533109"/>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6315684" y="3967547"/>
              <a:ext cx="1296144" cy="2205089"/>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800"/>
            </a:p>
          </p:txBody>
        </p:sp>
        <p:sp>
          <p:nvSpPr>
            <p:cNvPr id="14" name="Rectangle 13"/>
            <p:cNvSpPr/>
            <p:nvPr/>
          </p:nvSpPr>
          <p:spPr>
            <a:xfrm>
              <a:off x="4960698" y="3967547"/>
              <a:ext cx="1296144" cy="2205089"/>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2800"/>
            </a:p>
          </p:txBody>
        </p:sp>
      </p:grpSp>
      <p:sp>
        <p:nvSpPr>
          <p:cNvPr id="8" name="TextBox 7"/>
          <p:cNvSpPr txBox="1"/>
          <p:nvPr/>
        </p:nvSpPr>
        <p:spPr>
          <a:xfrm>
            <a:off x="7030516" y="4491734"/>
            <a:ext cx="3775687" cy="830997"/>
          </a:xfrm>
          <a:prstGeom prst="rect">
            <a:avLst/>
          </a:prstGeom>
          <a:noFill/>
        </p:spPr>
        <p:txBody>
          <a:bodyPr wrap="square" rtlCol="0">
            <a:spAutoFit/>
          </a:bodyPr>
          <a:lstStyle/>
          <a:p>
            <a:r>
              <a:rPr lang="el-GR" b="1" dirty="0">
                <a:solidFill>
                  <a:srgbClr val="00B050"/>
                </a:solidFill>
              </a:rPr>
              <a:t>Διαχωρισμός δεδομένων           </a:t>
            </a:r>
            <a:r>
              <a:rPr lang="el-GR" b="1" dirty="0">
                <a:solidFill>
                  <a:srgbClr val="FF0000"/>
                </a:solidFill>
              </a:rPr>
              <a:t>Ανάλυση δεδομένων</a:t>
            </a:r>
          </a:p>
        </p:txBody>
      </p:sp>
    </p:spTree>
    <p:extLst>
      <p:ext uri="{BB962C8B-B14F-4D97-AF65-F5344CB8AC3E}">
        <p14:creationId xmlns:p14="http://schemas.microsoft.com/office/powerpoint/2010/main" val="1918868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10"/>
          <p:cNvSpPr>
            <a:spLocks noGrp="1"/>
          </p:cNvSpPr>
          <p:nvPr>
            <p:ph type="ftr" sz="quarter" idx="11"/>
          </p:nvPr>
        </p:nvSpPr>
        <p:spPr>
          <a:xfrm>
            <a:off x="3430116" y="6433144"/>
            <a:ext cx="5281824" cy="365125"/>
          </a:xfrm>
        </p:spPr>
        <p:txBody>
          <a:bodyPr/>
          <a:lstStyle/>
          <a:p>
            <a:r>
              <a:rPr lang="en-US" dirty="0"/>
              <a:t>Nikos Kougianos - Streaming Analytics</a:t>
            </a:r>
          </a:p>
        </p:txBody>
      </p:sp>
      <p:sp>
        <p:nvSpPr>
          <p:cNvPr id="10" name="Slide Number Placeholder 9"/>
          <p:cNvSpPr>
            <a:spLocks noGrp="1"/>
          </p:cNvSpPr>
          <p:nvPr>
            <p:ph type="sldNum" sz="quarter" idx="12"/>
          </p:nvPr>
        </p:nvSpPr>
        <p:spPr/>
        <p:txBody>
          <a:bodyPr/>
          <a:lstStyle/>
          <a:p>
            <a:fld id="{C014DD1E-5D91-48A3-AD6D-45FBA980D106}" type="slidenum">
              <a:rPr lang="el-GR" smtClean="0"/>
              <a:t>9</a:t>
            </a:fld>
            <a:endParaRPr lang="el-GR" dirty="0"/>
          </a:p>
        </p:txBody>
      </p:sp>
      <p:sp>
        <p:nvSpPr>
          <p:cNvPr id="15" name="TextBox 14"/>
          <p:cNvSpPr txBox="1"/>
          <p:nvPr/>
        </p:nvSpPr>
        <p:spPr>
          <a:xfrm>
            <a:off x="1172691" y="1137264"/>
            <a:ext cx="10898384" cy="2554545"/>
          </a:xfrm>
          <a:prstGeom prst="rect">
            <a:avLst/>
          </a:prstGeom>
          <a:noFill/>
        </p:spPr>
        <p:txBody>
          <a:bodyPr wrap="square" rtlCol="0">
            <a:spAutoFit/>
          </a:bodyPr>
          <a:lstStyle/>
          <a:p>
            <a:r>
              <a:rPr lang="el-GR" sz="2000" dirty="0"/>
              <a:t>Το συγκεκριμένο </a:t>
            </a:r>
            <a:r>
              <a:rPr lang="en-US" sz="2000" dirty="0"/>
              <a:t>framework </a:t>
            </a:r>
            <a:r>
              <a:rPr lang="el-GR" sz="2000" dirty="0"/>
              <a:t>χαρακτηρίζεται ως μια επεξεργαστική μηχανή η οποία δέχεται οριοθετημένες και χωρίς όρια ροές δεδομένων (</a:t>
            </a:r>
            <a:r>
              <a:rPr lang="en-US" sz="2000" b="1" dirty="0">
                <a:solidFill>
                  <a:srgbClr val="FFC000"/>
                </a:solidFill>
              </a:rPr>
              <a:t>bounded and unbounded</a:t>
            </a:r>
            <a:r>
              <a:rPr lang="el-GR" sz="2000" b="1" dirty="0">
                <a:solidFill>
                  <a:srgbClr val="FFC000"/>
                </a:solidFill>
              </a:rPr>
              <a:t> </a:t>
            </a:r>
            <a:r>
              <a:rPr lang="en-US" sz="2000" b="1" dirty="0">
                <a:solidFill>
                  <a:srgbClr val="FFC000"/>
                </a:solidFill>
              </a:rPr>
              <a:t>streams</a:t>
            </a:r>
            <a:r>
              <a:rPr lang="en-US" sz="2000" dirty="0"/>
              <a:t>) </a:t>
            </a:r>
            <a:r>
              <a:rPr lang="el-GR" sz="2000" dirty="0"/>
              <a:t>. Τρέχει σε όλα τα κοινά περιβάλλοντα και εκτελεί υπολογισμούς σε </a:t>
            </a:r>
            <a:r>
              <a:rPr lang="en-US" sz="2000" dirty="0"/>
              <a:t>buffer </a:t>
            </a:r>
            <a:r>
              <a:rPr lang="el-GR" sz="2000" dirty="0"/>
              <a:t>οποιουδήποτε μεγέθους.</a:t>
            </a:r>
          </a:p>
          <a:p>
            <a:endParaRPr lang="el-GR" sz="2000" dirty="0"/>
          </a:p>
          <a:p>
            <a:r>
              <a:rPr lang="el-GR" sz="2000" dirty="0"/>
              <a:t>Το </a:t>
            </a:r>
            <a:r>
              <a:rPr lang="en-US" sz="2000" dirty="0"/>
              <a:t>optimization </a:t>
            </a:r>
            <a:r>
              <a:rPr lang="el-GR" sz="2000" dirty="0"/>
              <a:t>που έχει γίνει του επιτρέπει να </a:t>
            </a:r>
            <a:r>
              <a:rPr lang="el-GR" sz="2000" b="1" dirty="0">
                <a:solidFill>
                  <a:srgbClr val="FFC000"/>
                </a:solidFill>
              </a:rPr>
              <a:t>τρέχει παράλληλα σε χιλιάδες πυρήνες</a:t>
            </a:r>
            <a:r>
              <a:rPr lang="el-GR" sz="2000" dirty="0"/>
              <a:t> οι οποίοι επεξεργάζονται και αναλύουν δεδομένα μέσα σε ένα </a:t>
            </a:r>
            <a:r>
              <a:rPr lang="en-US" sz="2000" dirty="0"/>
              <a:t>cluster (Hadoop YARN, Apache Mesos, Kubernetes). </a:t>
            </a:r>
            <a:r>
              <a:rPr lang="el-GR" sz="2000" dirty="0"/>
              <a:t>Ευρέως διαδεδομένο γιατί μπορεί να εκμεταλλευτεί θεωρητικά απεριόριστους πόρους χωρίς να επηρεάζεται η απόδοση του.</a:t>
            </a:r>
            <a:endParaRPr lang="en-US" sz="2000" dirty="0"/>
          </a:p>
        </p:txBody>
      </p:sp>
      <p:sp>
        <p:nvSpPr>
          <p:cNvPr id="29" name="Title 3"/>
          <p:cNvSpPr txBox="1">
            <a:spLocks/>
          </p:cNvSpPr>
          <p:nvPr/>
        </p:nvSpPr>
        <p:spPr>
          <a:xfrm>
            <a:off x="1172690" y="335041"/>
            <a:ext cx="3488891" cy="666750"/>
          </a:xfrm>
          <a:prstGeom prst="rect">
            <a:avLst/>
          </a:prstGeom>
        </p:spPr>
        <p:txBody>
          <a:bodyPr vert="horz" lIns="121899" tIns="60949" rIns="121899" bIns="60949" rtlCol="0" anchor="b">
            <a:noAutofit/>
          </a:bodyPr>
          <a:lstStyle>
            <a:lvl1pPr algn="l" defTabSz="1218987" rtl="0" eaLnBrk="1" latinLnBrk="0" hangingPunct="1">
              <a:lnSpc>
                <a:spcPct val="90000"/>
              </a:lnSpc>
              <a:spcBef>
                <a:spcPct val="0"/>
              </a:spcBef>
              <a:buNone/>
              <a:defRPr sz="3600" kern="1200">
                <a:solidFill>
                  <a:schemeClr val="tx1"/>
                </a:solidFill>
                <a:latin typeface="+mj-lt"/>
                <a:ea typeface="+mj-ea"/>
                <a:cs typeface="+mj-cs"/>
              </a:defRPr>
            </a:lvl1pPr>
          </a:lstStyle>
          <a:p>
            <a:r>
              <a:rPr lang="en-US" sz="4900" dirty="0"/>
              <a:t>Apache Flink</a:t>
            </a:r>
          </a:p>
        </p:txBody>
      </p:sp>
      <p:pic>
        <p:nvPicPr>
          <p:cNvPr id="2" name="Picture 1"/>
          <p:cNvPicPr>
            <a:picLocks noChangeAspect="1"/>
          </p:cNvPicPr>
          <p:nvPr/>
        </p:nvPicPr>
        <p:blipFill>
          <a:blip r:embed="rId2" cstate="print">
            <a:extLst>
              <a:ext uri="{BEBA8EAE-BF5A-486C-A8C5-ECC9F3942E4B}">
                <a14:imgProps xmlns:a14="http://schemas.microsoft.com/office/drawing/2010/main">
                  <a14:imgLayer r:embed="rId3">
                    <a14:imgEffect>
                      <a14:backgroundRemoval t="0" b="96875" l="0" r="51127"/>
                    </a14:imgEffect>
                  </a14:imgLayer>
                </a14:imgProps>
              </a:ext>
              <a:ext uri="{28A0092B-C50C-407E-A947-70E740481C1C}">
                <a14:useLocalDpi xmlns:a14="http://schemas.microsoft.com/office/drawing/2010/main" val="0"/>
              </a:ext>
            </a:extLst>
          </a:blip>
          <a:stretch>
            <a:fillRect/>
          </a:stretch>
        </p:blipFill>
        <p:spPr>
          <a:xfrm>
            <a:off x="4661581" y="53005"/>
            <a:ext cx="2172282" cy="1084259"/>
          </a:xfrm>
          <a:prstGeom prst="rect">
            <a:avLst/>
          </a:prstGeom>
        </p:spPr>
      </p:pic>
      <p:grpSp>
        <p:nvGrpSpPr>
          <p:cNvPr id="3" name="Group 2"/>
          <p:cNvGrpSpPr/>
          <p:nvPr/>
        </p:nvGrpSpPr>
        <p:grpSpPr>
          <a:xfrm>
            <a:off x="2917134" y="4103666"/>
            <a:ext cx="5985589" cy="1917623"/>
            <a:chOff x="765820" y="4818479"/>
            <a:chExt cx="5486400" cy="1537873"/>
          </a:xfrm>
        </p:grpSpPr>
        <p:pic>
          <p:nvPicPr>
            <p:cNvPr id="16" name="Picture 15"/>
            <p:cNvPicPr/>
            <p:nvPr/>
          </p:nvPicPr>
          <p:blipFill>
            <a:blip r:embed="rId4" cstate="print">
              <a:extLst>
                <a:ext uri="{28A0092B-C50C-407E-A947-70E740481C1C}">
                  <a14:useLocalDpi xmlns:a14="http://schemas.microsoft.com/office/drawing/2010/main" val="0"/>
                </a:ext>
              </a:extLst>
            </a:blip>
            <a:stretch>
              <a:fillRect/>
            </a:stretch>
          </p:blipFill>
          <p:spPr>
            <a:xfrm>
              <a:off x="765820" y="5056507"/>
              <a:ext cx="5486400" cy="1299845"/>
            </a:xfrm>
            <a:prstGeom prst="rect">
              <a:avLst/>
            </a:prstGeom>
          </p:spPr>
        </p:pic>
        <p:sp>
          <p:nvSpPr>
            <p:cNvPr id="17" name="TextBox 16"/>
            <p:cNvSpPr txBox="1"/>
            <p:nvPr/>
          </p:nvSpPr>
          <p:spPr>
            <a:xfrm>
              <a:off x="2490070" y="4818479"/>
              <a:ext cx="2666564" cy="307777"/>
            </a:xfrm>
            <a:prstGeom prst="rect">
              <a:avLst/>
            </a:prstGeom>
            <a:noFill/>
          </p:spPr>
          <p:txBody>
            <a:bodyPr wrap="none" rtlCol="0">
              <a:spAutoFit/>
            </a:bodyPr>
            <a:lstStyle/>
            <a:p>
              <a:r>
                <a:rPr lang="en-US" sz="1400" dirty="0"/>
                <a:t>Bounded and unbounded streams</a:t>
              </a:r>
              <a:endParaRPr lang="el-GR" sz="1400" dirty="0"/>
            </a:p>
          </p:txBody>
        </p:sp>
      </p:grpSp>
    </p:spTree>
    <p:extLst>
      <p:ext uri="{BB962C8B-B14F-4D97-AF65-F5344CB8AC3E}">
        <p14:creationId xmlns:p14="http://schemas.microsoft.com/office/powerpoint/2010/main" val="4167994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ch 16x9">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spDef>
      <a:spPr/>
      <a:bodyPr rtlCol="0" anchor="ctr"/>
      <a:lstStyle>
        <a:defPPr algn="ctr">
          <a:defRPr sz="2800"/>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800"/>
        </a:defPPr>
      </a:lstStyle>
    </a:txDef>
  </a:objectDefaults>
  <a:extraClrSchemeLst/>
  <a:extLst>
    <a:ext uri="{05A4C25C-085E-4340-85A3-A5531E510DB2}">
      <thm15:themeFamily xmlns:thm15="http://schemas.microsoft.com/office/thememl/2012/main" name="TF02787990.potx" id="{BDB9CD5E-36EC-45F3-B87D-6D062B8A3823}" vid="{51682E2F-7C85-4D6F-AD40-072EFC83910D}"/>
    </a:ext>
  </a:extLst>
</a:theme>
</file>

<file path=ppt/theme/theme2.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ppt/theme/theme3.xml><?xml version="1.0" encoding="utf-8"?>
<a:theme xmlns:a="http://schemas.openxmlformats.org/drawingml/2006/main" name="Office Theme">
  <a:themeElements>
    <a:clrScheme name="Tech_16x9">
      <a:dk1>
        <a:sysClr val="windowText" lastClr="000000"/>
      </a:dk1>
      <a:lt1>
        <a:sysClr val="window" lastClr="FFFFFF"/>
      </a:lt1>
      <a:dk2>
        <a:srgbClr val="192A52"/>
      </a:dk2>
      <a:lt2>
        <a:srgbClr val="C0C0C0"/>
      </a:lt2>
      <a:accent1>
        <a:srgbClr val="009999"/>
      </a:accent1>
      <a:accent2>
        <a:srgbClr val="E98915"/>
      </a:accent2>
      <a:accent3>
        <a:srgbClr val="A419A7"/>
      </a:accent3>
      <a:accent4>
        <a:srgbClr val="AFC34D"/>
      </a:accent4>
      <a:accent5>
        <a:srgbClr val="E5572B"/>
      </a:accent5>
      <a:accent6>
        <a:srgbClr val="6868C4"/>
      </a:accent6>
      <a:hlink>
        <a:srgbClr val="009999"/>
      </a:hlink>
      <a:folHlink>
        <a:srgbClr val="7F7F7F"/>
      </a:folHlink>
    </a:clrScheme>
    <a:fontScheme name="Calibri">
      <a:maj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Tech_16x9">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schemeClr>
            </a:gs>
          </a:gsLst>
          <a:lin ang="5040000" scaled="1"/>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100000"/>
                <a:shade val="100000"/>
                <a:satMod val="155000"/>
              </a:schemeClr>
            </a:gs>
          </a:gsLst>
          <a:lin ang="16200000" scaled="0"/>
        </a:gradFill>
      </a:fillStyleLst>
      <a:lnStyleLst>
        <a:ln w="9525" cap="flat" cmpd="sng" algn="ctr">
          <a:solidFill>
            <a:schemeClr val="phClr"/>
          </a:solidFill>
          <a:miter lim="800000"/>
        </a:ln>
        <a:ln w="25400" cap="flat" cmpd="sng" algn="ctr">
          <a:solidFill>
            <a:schemeClr val="phClr"/>
          </a:solidFill>
          <a:miter lim="800000"/>
        </a:ln>
        <a:ln w="38100" cap="flat" cmpd="sng" algn="ctr">
          <a:solidFill>
            <a:schemeClr val="phClr"/>
          </a:solidFill>
          <a:miter lim="800000"/>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atMod val="300000"/>
              </a:schemeClr>
            </a:contourClr>
          </a:sp3d>
        </a:effectStyle>
      </a:effectStyleLst>
      <a:bgFillStyleLst>
        <a:solidFill>
          <a:schemeClr val="phClr"/>
        </a:solidFill>
        <a:gradFill rotWithShape="1">
          <a:gsLst>
            <a:gs pos="0">
              <a:schemeClr val="phClr">
                <a:tint val="100000"/>
                <a:shade val="0"/>
                <a:satMod val="100000"/>
              </a:schemeClr>
            </a:gs>
            <a:gs pos="85000">
              <a:schemeClr val="phClr">
                <a:tint val="100000"/>
                <a:shade val="30000"/>
                <a:satMod val="100000"/>
              </a:schemeClr>
            </a:gs>
            <a:gs pos="100000">
              <a:schemeClr val="phClr">
                <a:shade val="60000"/>
                <a:satMod val="100000"/>
              </a:schemeClr>
            </a:gs>
          </a:gsLst>
          <a:lin ang="13500000" scaled="0"/>
        </a:gradFill>
        <a:gradFill rotWithShape="1">
          <a:gsLst>
            <a:gs pos="0">
              <a:schemeClr val="phClr">
                <a:tint val="100000"/>
                <a:shade val="0"/>
                <a:satMod val="100000"/>
              </a:schemeClr>
            </a:gs>
            <a:gs pos="85000">
              <a:schemeClr val="phClr">
                <a:shade val="30000"/>
                <a:satMod val="100000"/>
              </a:schemeClr>
            </a:gs>
            <a:gs pos="100000">
              <a:schemeClr val="phClr">
                <a:shade val="60000"/>
                <a:satMod val="100000"/>
              </a:schemeClr>
            </a:gs>
          </a:gsLst>
          <a:lin ang="189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ocPublishedLinkedAssetsLookup xmlns="4873beb7-5857-4685-be1f-d57550cc96cc" xsi:nil="true"/>
    <ApprovalStatus xmlns="4873beb7-5857-4685-be1f-d57550cc96cc">InProgress</ApprovalStatus>
    <MarketSpecific xmlns="4873beb7-5857-4685-be1f-d57550cc96cc">false</MarketSpecific>
    <LocComments xmlns="4873beb7-5857-4685-be1f-d57550cc96cc" xsi:nil="true"/>
    <LocLastLocAttemptVersionTypeLookup xmlns="4873beb7-5857-4685-be1f-d57550cc96cc" xsi:nil="true"/>
    <DirectSourceMarket xmlns="4873beb7-5857-4685-be1f-d57550cc96cc" xsi:nil="true"/>
    <ThumbnailAssetId xmlns="4873beb7-5857-4685-be1f-d57550cc96cc" xsi:nil="true"/>
    <PrimaryImageGen xmlns="4873beb7-5857-4685-be1f-d57550cc96cc">false</PrimaryImageGen>
    <LocNewPublishedVersionLookup xmlns="4873beb7-5857-4685-be1f-d57550cc96cc" xsi:nil="true"/>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LocOverallPublishStatusLookup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LocOverallLocStatusLookup xmlns="4873beb7-5857-4685-be1f-d57550cc96cc" xsi:nil="tru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1345093</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This simple template design works for technology and  businesses, but it's versatile enough to use in other contexts.  It features multiple slide layouts designed for widescreen (16x9 resolution) and includes a sample SmartArt list and chart that are easily editable.</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2011-11-26T00:30:00+00:00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TemplateStatus xmlns="4873beb7-5857-4685-be1f-d57550cc96cc">Complete</TemplateStatus>
    <Downloads xmlns="4873beb7-5857-4685-be1f-d57550cc96cc">0</Downloads>
    <OOCacheId xmlns="4873beb7-5857-4685-be1f-d57550cc96cc" xsi:nil="true"/>
    <IsDeleted xmlns="4873beb7-5857-4685-be1f-d57550cc96cc">false</IsDeleted>
    <LocPublishedDependentAssetsLookup xmlns="4873beb7-5857-4685-be1f-d57550cc96cc" xsi:nil="true"/>
    <TPExecutable xmlns="4873beb7-5857-4685-be1f-d57550cc96cc" xsi:nil="true"/>
    <EditorialTags xmlns="4873beb7-5857-4685-be1f-d57550cc96cc" xsi:nil="true"/>
    <SubmitterId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TP102787989</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694266</LocLastLocAttemptVersionLookup>
    <LocProcessedForHandoffsLookup xmlns="4873beb7-5857-4685-be1f-d57550cc96cc" xsi:nil="true"/>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LocOverallPreviewStatusLookup xmlns="4873beb7-5857-4685-be1f-d57550cc96cc" xsi:nil="true"/>
    <TaxCatchAll xmlns="4873beb7-5857-4685-be1f-d57550cc96cc"/>
    <Markets xmlns="4873beb7-5857-4685-be1f-d57550cc96cc"/>
    <UAProjectedTotalWords xmlns="4873beb7-5857-4685-be1f-d57550cc96cc" xsi:nil="true"/>
    <IntlLangReview xmlns="4873beb7-5857-4685-be1f-d57550cc96cc" xsi:nil="true"/>
    <OutputCachingOn xmlns="4873beb7-5857-4685-be1f-d57550cc96cc">false</OutputCachingOn>
    <AverageRating xmlns="4873beb7-5857-4685-be1f-d57550cc96cc" xsi:nil="true"/>
    <APAuthor xmlns="4873beb7-5857-4685-be1f-d57550cc96cc">
      <UserInfo>
        <DisplayName>REDMOND\kristaa</DisplayName>
        <AccountId>136</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LocProcessedForMarketsLookup xmlns="4873beb7-5857-4685-be1f-d57550cc96cc" xsi:nil="true"/>
    <TPLaunchHelpLinkType xmlns="4873beb7-5857-4685-be1f-d57550cc96cc">Template</TPLaunchHelpLinkType>
    <OriginalRelease xmlns="4873beb7-5857-4685-be1f-d57550cc96cc">15</OriginalRelease>
    <LocalizationTagsTaxHTField0 xmlns="4873beb7-5857-4685-be1f-d57550cc96cc">
      <Terms xmlns="http://schemas.microsoft.com/office/infopath/2007/PartnerControls"/>
    </LocalizationTagsTaxHTField0>
    <UACurrentWords xmlns="4873beb7-5857-4685-be1f-d57550cc96cc" xsi:nil="true"/>
    <ArtSampleDocs xmlns="4873beb7-5857-4685-be1f-d57550cc96cc" xsi:nil="true"/>
    <UALocRecommendation xmlns="4873beb7-5857-4685-be1f-d57550cc96cc">Localize</UALocRecommendation>
    <Manager xmlns="4873beb7-5857-4685-be1f-d57550cc96cc" xsi:nil="true"/>
    <LocOverallHandbackStatusLookup xmlns="4873beb7-5857-4685-be1f-d57550cc96cc" xsi:nil="true"/>
    <ShowIn xmlns="4873beb7-5857-4685-be1f-d57550cc96cc">Show everywhere</ShowIn>
    <UANotes xmlns="4873beb7-5857-4685-be1f-d57550cc96cc" xsi:nil="true"/>
    <InternalTagsTaxHTField0 xmlns="4873beb7-5857-4685-be1f-d57550cc96cc">
      <Terms xmlns="http://schemas.microsoft.com/office/infopath/2007/PartnerControls"/>
    </InternalTagsTaxHTField0>
    <CSXHash xmlns="4873beb7-5857-4685-be1f-d57550cc96cc" xsi:nil="true"/>
    <VoteCount xmlns="4873beb7-5857-4685-be1f-d57550cc96cc" xsi:nil="true"/>
    <AssetExpire xmlns="4873beb7-5857-4685-be1f-d57550cc96cc">2029-05-12T07:00:00+00:00</AssetExpire>
    <DSATActionTaken xmlns="4873beb7-5857-4685-be1f-d57550cc96cc" xsi:nil="true"/>
    <CSXSubmissionMarket xmlns="4873beb7-5857-4685-be1f-d57550cc96cc" xsi:nil="true"/>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36F65B-1B07-41EE-A0E8-BC6EF3855225}">
  <ds:schemaRefs>
    <ds:schemaRef ds:uri="http://schemas.microsoft.com/sharepoint/v3/contenttype/forms"/>
  </ds:schemaRefs>
</ds:datastoreItem>
</file>

<file path=customXml/itemProps2.xml><?xml version="1.0" encoding="utf-8"?>
<ds:datastoreItem xmlns:ds="http://schemas.openxmlformats.org/officeDocument/2006/customXml" ds:itemID="{60C67BEE-D13F-4BD2-98A5-34D8A0977F68}">
  <ds:schemaRefs>
    <ds:schemaRef ds:uri="4873beb7-5857-4685-be1f-d57550cc96cc"/>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A09BF4D4-EF60-4196-BFC3-9462D607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Triple circuit lines presentation (widescreen)</Template>
  <TotalTime>5863</TotalTime>
  <Words>1030</Words>
  <Application>Microsoft Office PowerPoint</Application>
  <PresentationFormat>Custom</PresentationFormat>
  <Paragraphs>154</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Tech 16x9</vt:lpstr>
      <vt:lpstr>Streaming Analytics</vt:lpstr>
      <vt:lpstr>Agenda</vt:lpstr>
      <vt:lpstr>PowerPoint Presentation</vt:lpstr>
      <vt:lpstr>PowerPoint Presentation</vt:lpstr>
      <vt:lpstr>Εργαλεία Streaming Analytics</vt:lpstr>
      <vt:lpstr>Apache Flume</vt:lpstr>
      <vt:lpstr>PowerPoint Presentation</vt:lpstr>
      <vt:lpstr>PowerPoint Presentation</vt:lpstr>
      <vt:lpstr>PowerPoint Presentation</vt:lpstr>
      <vt:lpstr>PowerPoint Presentation</vt:lpstr>
      <vt:lpstr>PowerPoint Presentation</vt:lpstr>
      <vt:lpstr>Πώς επηρεάζονται οι επιχειρήσεις από το Streaming Analytics</vt:lpstr>
      <vt:lpstr>Ανθρωποκεντρική ανάλυση</vt:lpstr>
      <vt:lpstr>PowerPoint Presentation</vt:lpstr>
      <vt:lpstr>PowerPoint Presentation</vt:lpstr>
    </vt:vector>
  </TitlesOfParts>
  <Company>OTE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Streaming Analytics</dc:title>
  <dc:creator>Kougianos Nikolaos</dc:creator>
  <cp:lastModifiedBy>Kougianos Nikolaos</cp:lastModifiedBy>
  <cp:revision>86</cp:revision>
  <dcterms:created xsi:type="dcterms:W3CDTF">2019-11-11T10:33:09Z</dcterms:created>
  <dcterms:modified xsi:type="dcterms:W3CDTF">2019-11-25T07:14:37Z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